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handoutMasterIdLst>
    <p:handoutMasterId r:id="rId43"/>
  </p:handoutMasterIdLst>
  <p:sldIdLst>
    <p:sldId id="256" r:id="rId2"/>
    <p:sldId id="257" r:id="rId3"/>
    <p:sldId id="262" r:id="rId4"/>
    <p:sldId id="259" r:id="rId5"/>
    <p:sldId id="305" r:id="rId6"/>
    <p:sldId id="303" r:id="rId7"/>
    <p:sldId id="260" r:id="rId8"/>
    <p:sldId id="298" r:id="rId9"/>
    <p:sldId id="302" r:id="rId10"/>
    <p:sldId id="301" r:id="rId11"/>
    <p:sldId id="300" r:id="rId12"/>
    <p:sldId id="306" r:id="rId13"/>
    <p:sldId id="265" r:id="rId14"/>
    <p:sldId id="279" r:id="rId15"/>
    <p:sldId id="280" r:id="rId16"/>
    <p:sldId id="299" r:id="rId17"/>
    <p:sldId id="266" r:id="rId18"/>
    <p:sldId id="271" r:id="rId19"/>
    <p:sldId id="270" r:id="rId20"/>
    <p:sldId id="272" r:id="rId21"/>
    <p:sldId id="273" r:id="rId22"/>
    <p:sldId id="311" r:id="rId23"/>
    <p:sldId id="281" r:id="rId24"/>
    <p:sldId id="267" r:id="rId25"/>
    <p:sldId id="282" r:id="rId26"/>
    <p:sldId id="283" r:id="rId27"/>
    <p:sldId id="286" r:id="rId28"/>
    <p:sldId id="309" r:id="rId29"/>
    <p:sldId id="287" r:id="rId30"/>
    <p:sldId id="284" r:id="rId31"/>
    <p:sldId id="288" r:id="rId32"/>
    <p:sldId id="274" r:id="rId33"/>
    <p:sldId id="275" r:id="rId34"/>
    <p:sldId id="268" r:id="rId35"/>
    <p:sldId id="296" r:id="rId36"/>
    <p:sldId id="297" r:id="rId37"/>
    <p:sldId id="291" r:id="rId38"/>
    <p:sldId id="269" r:id="rId39"/>
    <p:sldId id="276" r:id="rId40"/>
    <p:sldId id="310" r:id="rId41"/>
  </p:sldIdLst>
  <p:sldSz cx="12192000" cy="6858000"/>
  <p:notesSz cx="9236075"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BE1"/>
    <a:srgbClr val="FFF7E1"/>
    <a:srgbClr val="FFFFFF"/>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020" autoAdjust="0"/>
    <p:restoredTop sz="62005" autoAdjust="0"/>
  </p:normalViewPr>
  <p:slideViewPr>
    <p:cSldViewPr snapToGrid="0">
      <p:cViewPr varScale="1">
        <p:scale>
          <a:sx n="54" d="100"/>
          <a:sy n="54" d="100"/>
        </p:scale>
        <p:origin x="97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i, Jianwei" userId="a9adc4b8-c48f-4695-ba31-44e2f6e8bd84" providerId="ADAL" clId="{5C03B1FF-A9EB-498B-8012-A52449B6A4FC}"/>
    <pc:docChg chg="modSld">
      <pc:chgData name="Lai, Jianwei" userId="a9adc4b8-c48f-4695-ba31-44e2f6e8bd84" providerId="ADAL" clId="{5C03B1FF-A9EB-498B-8012-A52449B6A4FC}" dt="2022-11-07T01:31:01.033" v="0" actId="20577"/>
      <pc:docMkLst>
        <pc:docMk/>
      </pc:docMkLst>
      <pc:sldChg chg="modSp mod">
        <pc:chgData name="Lai, Jianwei" userId="a9adc4b8-c48f-4695-ba31-44e2f6e8bd84" providerId="ADAL" clId="{5C03B1FF-A9EB-498B-8012-A52449B6A4FC}" dt="2022-11-07T01:31:01.033" v="0" actId="20577"/>
        <pc:sldMkLst>
          <pc:docMk/>
          <pc:sldMk cId="3363001003" sldId="256"/>
        </pc:sldMkLst>
        <pc:spChg chg="mod">
          <ac:chgData name="Lai, Jianwei" userId="a9adc4b8-c48f-4695-ba31-44e2f6e8bd84" providerId="ADAL" clId="{5C03B1FF-A9EB-498B-8012-A52449B6A4FC}" dt="2022-11-07T01:31:01.033" v="0" actId="20577"/>
          <ac:spMkLst>
            <pc:docMk/>
            <pc:sldMk cId="3363001003" sldId="256"/>
            <ac:spMk id="3" creationId="{00000000-0000-0000-0000-000000000000}"/>
          </ac:spMkLst>
        </pc:spChg>
      </pc:sldChg>
    </pc:docChg>
  </pc:docChgLst>
  <pc:docChgLst>
    <pc:chgData name="Lai, Jianwei" userId="a9adc4b8-c48f-4695-ba31-44e2f6e8bd84" providerId="ADAL" clId="{A7D7CEBC-48F9-441C-AB4E-AC90EEBAFD27}"/>
    <pc:docChg chg="custSel addSld modSld">
      <pc:chgData name="Lai, Jianwei" userId="a9adc4b8-c48f-4695-ba31-44e2f6e8bd84" providerId="ADAL" clId="{A7D7CEBC-48F9-441C-AB4E-AC90EEBAFD27}" dt="2022-04-03T03:30:58.691" v="29"/>
      <pc:docMkLst>
        <pc:docMk/>
      </pc:docMkLst>
      <pc:sldChg chg="addSp delSp modSp new mod modAnim">
        <pc:chgData name="Lai, Jianwei" userId="a9adc4b8-c48f-4695-ba31-44e2f6e8bd84" providerId="ADAL" clId="{A7D7CEBC-48F9-441C-AB4E-AC90EEBAFD27}" dt="2022-04-03T03:30:58.691" v="29"/>
        <pc:sldMkLst>
          <pc:docMk/>
          <pc:sldMk cId="471811040" sldId="311"/>
        </pc:sldMkLst>
        <pc:spChg chg="del mod">
          <ac:chgData name="Lai, Jianwei" userId="a9adc4b8-c48f-4695-ba31-44e2f6e8bd84" providerId="ADAL" clId="{A7D7CEBC-48F9-441C-AB4E-AC90EEBAFD27}" dt="2022-03-24T15:08:03.228" v="23" actId="478"/>
          <ac:spMkLst>
            <pc:docMk/>
            <pc:sldMk cId="471811040" sldId="311"/>
            <ac:spMk id="2" creationId="{124F6E7A-DD72-4BC3-9C15-9B838703F640}"/>
          </ac:spMkLst>
        </pc:spChg>
        <pc:spChg chg="add mod">
          <ac:chgData name="Lai, Jianwei" userId="a9adc4b8-c48f-4695-ba31-44e2f6e8bd84" providerId="ADAL" clId="{A7D7CEBC-48F9-441C-AB4E-AC90EEBAFD27}" dt="2022-04-03T03:30:50.248" v="28" actId="208"/>
          <ac:spMkLst>
            <pc:docMk/>
            <pc:sldMk cId="471811040" sldId="311"/>
            <ac:spMk id="2" creationId="{87C65B05-B582-44D5-9178-54796B5A12A4}"/>
          </ac:spMkLst>
        </pc:spChg>
        <pc:picChg chg="add mod">
          <ac:chgData name="Lai, Jianwei" userId="a9adc4b8-c48f-4695-ba31-44e2f6e8bd84" providerId="ADAL" clId="{A7D7CEBC-48F9-441C-AB4E-AC90EEBAFD27}" dt="2022-03-24T15:08:09.174" v="25" actId="1076"/>
          <ac:picMkLst>
            <pc:docMk/>
            <pc:sldMk cId="471811040" sldId="311"/>
            <ac:picMk id="1026" creationId="{9863E496-CF75-42EB-BD66-4C44D603929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02299" cy="351737"/>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sz="quarter" idx="1"/>
          </p:nvPr>
        </p:nvSpPr>
        <p:spPr>
          <a:xfrm>
            <a:off x="5231639" y="1"/>
            <a:ext cx="4002299" cy="351737"/>
          </a:xfrm>
          <a:prstGeom prst="rect">
            <a:avLst/>
          </a:prstGeom>
        </p:spPr>
        <p:txBody>
          <a:bodyPr vert="horz" lIns="92830" tIns="46415" rIns="92830" bIns="46415" rtlCol="0"/>
          <a:lstStyle>
            <a:lvl1pPr algn="r">
              <a:defRPr sz="1200"/>
            </a:lvl1pPr>
          </a:lstStyle>
          <a:p>
            <a:fld id="{0E200E97-5AFE-430A-952D-DC7583268195}" type="datetimeFigureOut">
              <a:rPr lang="en-US" smtClean="0"/>
              <a:t>11/30/2022</a:t>
            </a:fld>
            <a:endParaRPr lang="en-US"/>
          </a:p>
        </p:txBody>
      </p:sp>
      <p:sp>
        <p:nvSpPr>
          <p:cNvPr id="4" name="Footer Placeholder 3"/>
          <p:cNvSpPr>
            <a:spLocks noGrp="1"/>
          </p:cNvSpPr>
          <p:nvPr>
            <p:ph type="ftr" sz="quarter" idx="2"/>
          </p:nvPr>
        </p:nvSpPr>
        <p:spPr>
          <a:xfrm>
            <a:off x="0" y="6658664"/>
            <a:ext cx="4002299" cy="351736"/>
          </a:xfrm>
          <a:prstGeom prst="rect">
            <a:avLst/>
          </a:prstGeom>
        </p:spPr>
        <p:txBody>
          <a:bodyPr vert="horz" lIns="92830" tIns="46415" rIns="92830" bIns="46415" rtlCol="0" anchor="b"/>
          <a:lstStyle>
            <a:lvl1pPr algn="l">
              <a:defRPr sz="1200"/>
            </a:lvl1pPr>
          </a:lstStyle>
          <a:p>
            <a:endParaRPr lang="en-US"/>
          </a:p>
        </p:txBody>
      </p:sp>
      <p:sp>
        <p:nvSpPr>
          <p:cNvPr id="5" name="Slide Number Placeholder 4"/>
          <p:cNvSpPr>
            <a:spLocks noGrp="1"/>
          </p:cNvSpPr>
          <p:nvPr>
            <p:ph type="sldNum" sz="quarter" idx="3"/>
          </p:nvPr>
        </p:nvSpPr>
        <p:spPr>
          <a:xfrm>
            <a:off x="5231639" y="6658664"/>
            <a:ext cx="4002299" cy="351736"/>
          </a:xfrm>
          <a:prstGeom prst="rect">
            <a:avLst/>
          </a:prstGeom>
        </p:spPr>
        <p:txBody>
          <a:bodyPr vert="horz" lIns="92830" tIns="46415" rIns="92830" bIns="46415" rtlCol="0" anchor="b"/>
          <a:lstStyle>
            <a:lvl1pPr algn="r">
              <a:defRPr sz="1200"/>
            </a:lvl1pPr>
          </a:lstStyle>
          <a:p>
            <a:fld id="{DCB7DDF8-71EA-4AF3-91EF-A6B2FC7AA936}" type="slidenum">
              <a:rPr lang="en-US" smtClean="0"/>
              <a:t>‹#›</a:t>
            </a:fld>
            <a:endParaRPr lang="en-US"/>
          </a:p>
        </p:txBody>
      </p:sp>
    </p:spTree>
    <p:extLst>
      <p:ext uri="{BB962C8B-B14F-4D97-AF65-F5344CB8AC3E}">
        <p14:creationId xmlns:p14="http://schemas.microsoft.com/office/powerpoint/2010/main" val="289590653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png>
</file>

<file path=ppt/media/image13.jpe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02299" cy="351737"/>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5231639" y="1"/>
            <a:ext cx="4002299" cy="351737"/>
          </a:xfrm>
          <a:prstGeom prst="rect">
            <a:avLst/>
          </a:prstGeom>
        </p:spPr>
        <p:txBody>
          <a:bodyPr vert="horz" lIns="92830" tIns="46415" rIns="92830" bIns="46415" rtlCol="0"/>
          <a:lstStyle>
            <a:lvl1pPr algn="r">
              <a:defRPr sz="1200"/>
            </a:lvl1pPr>
          </a:lstStyle>
          <a:p>
            <a:fld id="{E01CB165-EA91-413D-88A3-01BA4B6D01D0}" type="datetimeFigureOut">
              <a:rPr lang="en-US" smtClean="0"/>
              <a:t>11/30/2022</a:t>
            </a:fld>
            <a:endParaRPr lang="en-US"/>
          </a:p>
        </p:txBody>
      </p:sp>
      <p:sp>
        <p:nvSpPr>
          <p:cNvPr id="4" name="Slide Image Placeholder 3"/>
          <p:cNvSpPr>
            <a:spLocks noGrp="1" noRot="1" noChangeAspect="1"/>
          </p:cNvSpPr>
          <p:nvPr>
            <p:ph type="sldImg" idx="2"/>
          </p:nvPr>
        </p:nvSpPr>
        <p:spPr>
          <a:xfrm>
            <a:off x="2516188" y="876300"/>
            <a:ext cx="4203700" cy="236537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923608" y="3373754"/>
            <a:ext cx="7388860" cy="2760346"/>
          </a:xfrm>
          <a:prstGeom prst="rect">
            <a:avLst/>
          </a:prstGeom>
        </p:spPr>
        <p:txBody>
          <a:bodyPr vert="horz" lIns="92830" tIns="46415" rIns="92830" bIns="46415"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8664"/>
            <a:ext cx="4002299" cy="351736"/>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5231639" y="6658664"/>
            <a:ext cx="4002299" cy="351736"/>
          </a:xfrm>
          <a:prstGeom prst="rect">
            <a:avLst/>
          </a:prstGeom>
        </p:spPr>
        <p:txBody>
          <a:bodyPr vert="horz" lIns="92830" tIns="46415" rIns="92830" bIns="46415" rtlCol="0" anchor="b"/>
          <a:lstStyle>
            <a:lvl1pPr algn="r">
              <a:defRPr sz="1200"/>
            </a:lvl1pPr>
          </a:lstStyle>
          <a:p>
            <a:fld id="{310E6509-7D41-4068-9AC6-E61B6362B514}" type="slidenum">
              <a:rPr lang="en-US" smtClean="0"/>
              <a:t>‹#›</a:t>
            </a:fld>
            <a:endParaRPr lang="en-US"/>
          </a:p>
        </p:txBody>
      </p:sp>
    </p:spTree>
    <p:extLst>
      <p:ext uri="{BB962C8B-B14F-4D97-AF65-F5344CB8AC3E}">
        <p14:creationId xmlns:p14="http://schemas.microsoft.com/office/powerpoint/2010/main" val="2800004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google.com/search?rlz=1C1GGRV_enUS760&amp;q=world+wide+web+consortium+founder&amp;stick=H4sIAAAAAAAAAOPgE-LQz9U3sDBKStJSz0620k8qLc7MSy0uhjPi8wtSixJLMvPzrNLyS_NSUosWsSqW5xflpCiUZ6akKpSnJikk5-cV5xeVZJbmKkDVAADBCvlDWQAAAA&amp;sa=X&amp;ved=2ahUKEwjykJf6rr7hAhURlKwKHa8aAngQ6BMoADAkegQICRAG"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www.google.com/search?rlz=1C1GGRV_enUS760&amp;q=Tim+Berners-Lee&amp;stick=H4sIAAAAAAAAAOPgE-LQz9U3sDBKSlICs8xTTJO01LOTrfSTSosz81KLi-GM-PyC1KLEksz8PKu0_NK8lNSiRaz8IZm5Ck6pRXmpRcW6PqmpAHPyw8dRAAAA&amp;sa=X&amp;ved=2ahUKEwjykJf6rr7hAhURlKwKHa8aAngQmxMoATAkegQICRAH"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jasonsdeli.com/"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library.illinoisstate.edu/services/accessible-assistive/"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youtube.com/watch?v=3f31oufqFSM"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youtube.com/watch?v=20SHvU2PKsM"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nngroup.com/articles/banner-blindness-old-and-new-findings/"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support.office.com/en-ie/article/make-your-powerpoint-presentations-accessible-to-people-with-disabilities-6f7772b2-2f33-4bd2-8ca7-dae3b2b3ef25"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businessinsider.com/how-to-stop-screen-glare-2011-1"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www.instructables.com/id/Laptop-Compubody-Sock/"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https://www.w3.org/WAI/fundamentals/accessibility-intro/</a:t>
            </a:r>
          </a:p>
        </p:txBody>
      </p:sp>
      <p:sp>
        <p:nvSpPr>
          <p:cNvPr id="4" name="Slide Number Placeholder 3"/>
          <p:cNvSpPr>
            <a:spLocks noGrp="1"/>
          </p:cNvSpPr>
          <p:nvPr>
            <p:ph type="sldNum" sz="quarter" idx="10"/>
          </p:nvPr>
        </p:nvSpPr>
        <p:spPr/>
        <p:txBody>
          <a:bodyPr/>
          <a:lstStyle/>
          <a:p>
            <a:fld id="{310E6509-7D41-4068-9AC6-E61B6362B514}" type="slidenum">
              <a:rPr lang="en-US" smtClean="0"/>
              <a:t>1</a:t>
            </a:fld>
            <a:endParaRPr lang="en-US"/>
          </a:p>
        </p:txBody>
      </p:sp>
    </p:spTree>
    <p:extLst>
      <p:ext uri="{BB962C8B-B14F-4D97-AF65-F5344CB8AC3E}">
        <p14:creationId xmlns:p14="http://schemas.microsoft.com/office/powerpoint/2010/main" val="1560298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10</a:t>
            </a:fld>
            <a:endParaRPr lang="en-US"/>
          </a:p>
        </p:txBody>
      </p:sp>
    </p:spTree>
    <p:extLst>
      <p:ext uri="{BB962C8B-B14F-4D97-AF65-F5344CB8AC3E}">
        <p14:creationId xmlns:p14="http://schemas.microsoft.com/office/powerpoint/2010/main" val="7967473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11</a:t>
            </a:fld>
            <a:endParaRPr lang="en-US"/>
          </a:p>
        </p:txBody>
      </p:sp>
    </p:spTree>
    <p:extLst>
      <p:ext uri="{BB962C8B-B14F-4D97-AF65-F5344CB8AC3E}">
        <p14:creationId xmlns:p14="http://schemas.microsoft.com/office/powerpoint/2010/main" val="2079416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12</a:t>
            </a:fld>
            <a:endParaRPr lang="en-US"/>
          </a:p>
        </p:txBody>
      </p:sp>
    </p:spTree>
    <p:extLst>
      <p:ext uri="{BB962C8B-B14F-4D97-AF65-F5344CB8AC3E}">
        <p14:creationId xmlns:p14="http://schemas.microsoft.com/office/powerpoint/2010/main" val="19893187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hlinkClick r:id="rId3"/>
              </a:rPr>
              <a:t>Founder</a:t>
            </a:r>
            <a:r>
              <a:rPr lang="en-US" b="1" dirty="0"/>
              <a:t>: </a:t>
            </a:r>
            <a:r>
              <a:rPr lang="en-US" dirty="0">
                <a:hlinkClick r:id="rId4"/>
              </a:rPr>
              <a:t>Tim Berners-Lee</a:t>
            </a:r>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13</a:t>
            </a:fld>
            <a:endParaRPr lang="en-US"/>
          </a:p>
        </p:txBody>
      </p:sp>
    </p:spTree>
    <p:extLst>
      <p:ext uri="{BB962C8B-B14F-4D97-AF65-F5344CB8AC3E}">
        <p14:creationId xmlns:p14="http://schemas.microsoft.com/office/powerpoint/2010/main" val="22337646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14</a:t>
            </a:fld>
            <a:endParaRPr lang="en-US"/>
          </a:p>
        </p:txBody>
      </p:sp>
    </p:spTree>
    <p:extLst>
      <p:ext uri="{BB962C8B-B14F-4D97-AF65-F5344CB8AC3E}">
        <p14:creationId xmlns:p14="http://schemas.microsoft.com/office/powerpoint/2010/main" val="2825960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15</a:t>
            </a:fld>
            <a:endParaRPr lang="en-US"/>
          </a:p>
        </p:txBody>
      </p:sp>
    </p:spTree>
    <p:extLst>
      <p:ext uri="{BB962C8B-B14F-4D97-AF65-F5344CB8AC3E}">
        <p14:creationId xmlns:p14="http://schemas.microsoft.com/office/powerpoint/2010/main" val="24761248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16</a:t>
            </a:fld>
            <a:endParaRPr lang="en-US"/>
          </a:p>
        </p:txBody>
      </p:sp>
    </p:spTree>
    <p:extLst>
      <p:ext uri="{BB962C8B-B14F-4D97-AF65-F5344CB8AC3E}">
        <p14:creationId xmlns:p14="http://schemas.microsoft.com/office/powerpoint/2010/main" val="2900275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17</a:t>
            </a:fld>
            <a:endParaRPr lang="en-US"/>
          </a:p>
        </p:txBody>
      </p:sp>
    </p:spTree>
    <p:extLst>
      <p:ext uri="{BB962C8B-B14F-4D97-AF65-F5344CB8AC3E}">
        <p14:creationId xmlns:p14="http://schemas.microsoft.com/office/powerpoint/2010/main" val="39250255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Try Jason’s deli</a:t>
            </a:r>
          </a:p>
          <a:p>
            <a:r>
              <a:rPr lang="en-US" dirty="0">
                <a:hlinkClick r:id="rId3"/>
              </a:rPr>
              <a:t>https://www.jasonsdeli.com/</a:t>
            </a:r>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18</a:t>
            </a:fld>
            <a:endParaRPr lang="en-US"/>
          </a:p>
        </p:txBody>
      </p:sp>
    </p:spTree>
    <p:extLst>
      <p:ext uri="{BB962C8B-B14F-4D97-AF65-F5344CB8AC3E}">
        <p14:creationId xmlns:p14="http://schemas.microsoft.com/office/powerpoint/2010/main" val="862404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https://library.illinoisstate.edu/services/accessible-assistive/</a:t>
            </a:r>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19</a:t>
            </a:fld>
            <a:endParaRPr lang="en-US"/>
          </a:p>
        </p:txBody>
      </p:sp>
    </p:spTree>
    <p:extLst>
      <p:ext uri="{BB962C8B-B14F-4D97-AF65-F5344CB8AC3E}">
        <p14:creationId xmlns:p14="http://schemas.microsoft.com/office/powerpoint/2010/main" val="2330429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2</a:t>
            </a:fld>
            <a:endParaRPr lang="en-US"/>
          </a:p>
        </p:txBody>
      </p:sp>
    </p:spTree>
    <p:extLst>
      <p:ext uri="{BB962C8B-B14F-4D97-AF65-F5344CB8AC3E}">
        <p14:creationId xmlns:p14="http://schemas.microsoft.com/office/powerpoint/2010/main" val="3431400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20</a:t>
            </a:fld>
            <a:endParaRPr lang="en-US"/>
          </a:p>
        </p:txBody>
      </p:sp>
    </p:spTree>
    <p:extLst>
      <p:ext uri="{BB962C8B-B14F-4D97-AF65-F5344CB8AC3E}">
        <p14:creationId xmlns:p14="http://schemas.microsoft.com/office/powerpoint/2010/main" val="6343678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21</a:t>
            </a:fld>
            <a:endParaRPr lang="en-US"/>
          </a:p>
        </p:txBody>
      </p:sp>
    </p:spTree>
    <p:extLst>
      <p:ext uri="{BB962C8B-B14F-4D97-AF65-F5344CB8AC3E}">
        <p14:creationId xmlns:p14="http://schemas.microsoft.com/office/powerpoint/2010/main" val="9658281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a:t>
            </a:r>
            <a:r>
              <a:rPr lang="en-US" baseline="0" dirty="0"/>
              <a:t> we become older, we are less sensitive to color contrast</a:t>
            </a:r>
          </a:p>
          <a:p>
            <a:r>
              <a:rPr lang="en-US" dirty="0">
                <a:hlinkClick r:id="rId3"/>
              </a:rPr>
              <a:t>https://www.youtube.com/watch?v=3f31oufqFSM</a:t>
            </a:r>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23</a:t>
            </a:fld>
            <a:endParaRPr lang="en-US"/>
          </a:p>
        </p:txBody>
      </p:sp>
    </p:spTree>
    <p:extLst>
      <p:ext uri="{BB962C8B-B14F-4D97-AF65-F5344CB8AC3E}">
        <p14:creationId xmlns:p14="http://schemas.microsoft.com/office/powerpoint/2010/main" val="16111606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8299">
              <a:defRPr/>
            </a:pPr>
            <a:r>
              <a:rPr lang="en-US" dirty="0"/>
              <a:t>Users must be able to control UI elements (e.g. buttons must be clickable in some way — mouse, keyboard, voice command, etc.).</a:t>
            </a:r>
          </a:p>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24</a:t>
            </a:fld>
            <a:endParaRPr lang="en-US"/>
          </a:p>
        </p:txBody>
      </p:sp>
    </p:spTree>
    <p:extLst>
      <p:ext uri="{BB962C8B-B14F-4D97-AF65-F5344CB8AC3E}">
        <p14:creationId xmlns:p14="http://schemas.microsoft.com/office/powerpoint/2010/main" val="18158067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https://www.youtube.com/watch?v=20SHvU2PKsM</a:t>
            </a:r>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25</a:t>
            </a:fld>
            <a:endParaRPr lang="en-US"/>
          </a:p>
        </p:txBody>
      </p:sp>
    </p:spTree>
    <p:extLst>
      <p:ext uri="{BB962C8B-B14F-4D97-AF65-F5344CB8AC3E}">
        <p14:creationId xmlns:p14="http://schemas.microsoft.com/office/powerpoint/2010/main" val="36803686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26</a:t>
            </a:fld>
            <a:endParaRPr lang="en-US"/>
          </a:p>
        </p:txBody>
      </p:sp>
    </p:spTree>
    <p:extLst>
      <p:ext uri="{BB962C8B-B14F-4D97-AF65-F5344CB8AC3E}">
        <p14:creationId xmlns:p14="http://schemas.microsoft.com/office/powerpoint/2010/main" val="39275475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27</a:t>
            </a:fld>
            <a:endParaRPr lang="en-US"/>
          </a:p>
        </p:txBody>
      </p:sp>
    </p:spTree>
    <p:extLst>
      <p:ext uri="{BB962C8B-B14F-4D97-AF65-F5344CB8AC3E}">
        <p14:creationId xmlns:p14="http://schemas.microsoft.com/office/powerpoint/2010/main" val="32079755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8299">
              <a:defRPr/>
            </a:pPr>
            <a:r>
              <a:rPr lang="en-US" dirty="0">
                <a:hlinkClick r:id="rId3"/>
              </a:rPr>
              <a:t>https://www.nngroup.com/articles/banner-blindness-old-and-new-findings/</a:t>
            </a:r>
            <a:endParaRPr lang="en-US" dirty="0"/>
          </a:p>
          <a:p>
            <a:pPr defTabSz="928299">
              <a:defRPr/>
            </a:pPr>
            <a:r>
              <a:rPr lang="en-US" dirty="0"/>
              <a:t>Do you think</a:t>
            </a:r>
            <a:r>
              <a:rPr lang="en-US" baseline="0" dirty="0"/>
              <a:t> static slide show is going to be better?</a:t>
            </a:r>
            <a:endParaRPr lang="en-US" dirty="0"/>
          </a:p>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28</a:t>
            </a:fld>
            <a:endParaRPr lang="en-US"/>
          </a:p>
        </p:txBody>
      </p:sp>
    </p:spTree>
    <p:extLst>
      <p:ext uri="{BB962C8B-B14F-4D97-AF65-F5344CB8AC3E}">
        <p14:creationId xmlns:p14="http://schemas.microsoft.com/office/powerpoint/2010/main" val="15484945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https://vwo.com/blog/image-slider-alternatives/</a:t>
            </a:r>
          </a:p>
        </p:txBody>
      </p:sp>
      <p:sp>
        <p:nvSpPr>
          <p:cNvPr id="4" name="Slide Number Placeholder 3"/>
          <p:cNvSpPr>
            <a:spLocks noGrp="1"/>
          </p:cNvSpPr>
          <p:nvPr>
            <p:ph type="sldNum" sz="quarter" idx="10"/>
          </p:nvPr>
        </p:nvSpPr>
        <p:spPr/>
        <p:txBody>
          <a:bodyPr/>
          <a:lstStyle/>
          <a:p>
            <a:fld id="{310E6509-7D41-4068-9AC6-E61B6362B514}" type="slidenum">
              <a:rPr lang="en-US" smtClean="0"/>
              <a:t>29</a:t>
            </a:fld>
            <a:endParaRPr lang="en-US"/>
          </a:p>
        </p:txBody>
      </p:sp>
    </p:spTree>
    <p:extLst>
      <p:ext uri="{BB962C8B-B14F-4D97-AF65-F5344CB8AC3E}">
        <p14:creationId xmlns:p14="http://schemas.microsoft.com/office/powerpoint/2010/main" val="321254245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Wait until the</a:t>
            </a:r>
            <a:r>
              <a:rPr lang="en-US" baseline="0" dirty="0"/>
              <a:t> image shows again</a:t>
            </a:r>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30</a:t>
            </a:fld>
            <a:endParaRPr lang="en-US"/>
          </a:p>
        </p:txBody>
      </p:sp>
    </p:spTree>
    <p:extLst>
      <p:ext uri="{BB962C8B-B14F-4D97-AF65-F5344CB8AC3E}">
        <p14:creationId xmlns:p14="http://schemas.microsoft.com/office/powerpoint/2010/main" val="1893195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8299">
              <a:defRPr/>
            </a:pPr>
            <a:r>
              <a:rPr lang="en-US" dirty="0">
                <a:solidFill>
                  <a:srgbClr val="222222"/>
                </a:solidFill>
                <a:latin typeface="Roboto"/>
              </a:rPr>
              <a:t>The World Wide Web Consortium is the main international standards organization for the World Wide Web</a:t>
            </a:r>
            <a:endParaRPr lang="en-US" dirty="0"/>
          </a:p>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3</a:t>
            </a:fld>
            <a:endParaRPr lang="en-US"/>
          </a:p>
        </p:txBody>
      </p:sp>
    </p:spTree>
    <p:extLst>
      <p:ext uri="{BB962C8B-B14F-4D97-AF65-F5344CB8AC3E}">
        <p14:creationId xmlns:p14="http://schemas.microsoft.com/office/powerpoint/2010/main" val="6223163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31</a:t>
            </a:fld>
            <a:endParaRPr lang="en-US"/>
          </a:p>
        </p:txBody>
      </p:sp>
    </p:spTree>
    <p:extLst>
      <p:ext uri="{BB962C8B-B14F-4D97-AF65-F5344CB8AC3E}">
        <p14:creationId xmlns:p14="http://schemas.microsoft.com/office/powerpoint/2010/main" val="2722038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32</a:t>
            </a:fld>
            <a:endParaRPr lang="en-US"/>
          </a:p>
        </p:txBody>
      </p:sp>
    </p:spTree>
    <p:extLst>
      <p:ext uri="{BB962C8B-B14F-4D97-AF65-F5344CB8AC3E}">
        <p14:creationId xmlns:p14="http://schemas.microsoft.com/office/powerpoint/2010/main" val="2835954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33</a:t>
            </a:fld>
            <a:endParaRPr lang="en-US"/>
          </a:p>
        </p:txBody>
      </p:sp>
    </p:spTree>
    <p:extLst>
      <p:ext uri="{BB962C8B-B14F-4D97-AF65-F5344CB8AC3E}">
        <p14:creationId xmlns:p14="http://schemas.microsoft.com/office/powerpoint/2010/main" val="23283573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34</a:t>
            </a:fld>
            <a:endParaRPr lang="en-US"/>
          </a:p>
        </p:txBody>
      </p:sp>
    </p:spTree>
    <p:extLst>
      <p:ext uri="{BB962C8B-B14F-4D97-AF65-F5344CB8AC3E}">
        <p14:creationId xmlns:p14="http://schemas.microsoft.com/office/powerpoint/2010/main" val="21024061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&lt;!DOCTYPE html&gt;</a:t>
            </a:r>
          </a:p>
          <a:p>
            <a:r>
              <a:rPr lang="en-US" dirty="0"/>
              <a:t>&lt;html&gt;</a:t>
            </a:r>
          </a:p>
          <a:p>
            <a:r>
              <a:rPr lang="en-US" dirty="0"/>
              <a:t>&lt;head&gt;</a:t>
            </a:r>
          </a:p>
          <a:p>
            <a:r>
              <a:rPr lang="en-US" dirty="0"/>
              <a:t>&lt;title&gt;Page Title&lt;/title&gt;</a:t>
            </a:r>
          </a:p>
          <a:p>
            <a:r>
              <a:rPr lang="en-US" dirty="0"/>
              <a:t>&lt;/head&gt;</a:t>
            </a:r>
          </a:p>
          <a:p>
            <a:r>
              <a:rPr lang="en-US" dirty="0"/>
              <a:t>&lt;body&gt;</a:t>
            </a:r>
          </a:p>
          <a:p>
            <a:endParaRPr lang="en-US" dirty="0"/>
          </a:p>
          <a:p>
            <a:r>
              <a:rPr lang="en-US" dirty="0"/>
              <a:t>&lt;table </a:t>
            </a:r>
            <a:r>
              <a:rPr lang="en-US" dirty="0" err="1"/>
              <a:t>cellpadding</a:t>
            </a:r>
            <a:r>
              <a:rPr lang="en-US" dirty="0"/>
              <a:t>="80" </a:t>
            </a:r>
            <a:r>
              <a:rPr lang="en-US" dirty="0" err="1"/>
              <a:t>cellspacing</a:t>
            </a:r>
            <a:r>
              <a:rPr lang="en-US" dirty="0"/>
              <a:t>="0" border="0"&gt;</a:t>
            </a:r>
          </a:p>
          <a:p>
            <a:r>
              <a:rPr lang="en-US" dirty="0"/>
              <a:t>&lt;caption&gt;Accessibility&lt;/caption&gt;</a:t>
            </a:r>
          </a:p>
          <a:p>
            <a:r>
              <a:rPr lang="en-US" dirty="0"/>
              <a:t>    &lt;</a:t>
            </a:r>
            <a:r>
              <a:rPr lang="en-US" dirty="0" err="1"/>
              <a:t>tr</a:t>
            </a:r>
            <a:r>
              <a:rPr lang="en-US" dirty="0"/>
              <a:t>&gt;</a:t>
            </a:r>
          </a:p>
          <a:p>
            <a:r>
              <a:rPr lang="en-US" dirty="0"/>
              <a:t>        &lt;td </a:t>
            </a:r>
            <a:r>
              <a:rPr lang="en-US" dirty="0" err="1"/>
              <a:t>colspan</a:t>
            </a:r>
            <a:r>
              <a:rPr lang="en-US" dirty="0"/>
              <a:t>="3"&gt;Web accessibility is the inclusive practice of ensuring there are no barriers that prevent interaction with, or access to, websites on the World Wide Web by people with disabilities. When sites are correctly designed, developed and edited, generally all users have equal access to information and functionality.&lt;/td&gt;</a:t>
            </a:r>
          </a:p>
          <a:p>
            <a:r>
              <a:rPr lang="en-US" dirty="0"/>
              <a:t>    &lt;/</a:t>
            </a:r>
            <a:r>
              <a:rPr lang="en-US" dirty="0" err="1"/>
              <a:t>tr</a:t>
            </a:r>
            <a:r>
              <a:rPr lang="en-US" dirty="0"/>
              <a:t>&gt;</a:t>
            </a:r>
          </a:p>
          <a:p>
            <a:r>
              <a:rPr lang="en-US" dirty="0"/>
              <a:t>	</a:t>
            </a:r>
          </a:p>
          <a:p>
            <a:r>
              <a:rPr lang="en-US" dirty="0"/>
              <a:t>    &lt;</a:t>
            </a:r>
            <a:r>
              <a:rPr lang="en-US" dirty="0" err="1"/>
              <a:t>tr</a:t>
            </a:r>
            <a:r>
              <a:rPr lang="en-US" dirty="0"/>
              <a:t>&gt;</a:t>
            </a:r>
          </a:p>
          <a:p>
            <a:r>
              <a:rPr lang="en-US" dirty="0"/>
              <a:t>        &lt;td&gt;For example, when a site is coded with semantically meaningful HTML, with textual equivalents provided for images and with links named meaningfully, this helps blind users using text-to-speech software and/or text-to-Braille hardware.&lt;/td&gt;</a:t>
            </a:r>
          </a:p>
          <a:p>
            <a:r>
              <a:rPr lang="en-US" dirty="0"/>
              <a:t>        &lt;td&gt;When text and images are large and/or enlargeable, it is easier for users with poor sight to read and understand the content. When links are underlined (or otherwise differentiated) as well as colored, &lt;/td&gt;</a:t>
            </a:r>
          </a:p>
          <a:p>
            <a:r>
              <a:rPr lang="en-US" dirty="0"/>
              <a:t>        &lt;td&gt;When sites are correctly built and maintained, all of these users can be accommodated without decreasing the usability of the site for non-disabled users.&lt;/td&gt;</a:t>
            </a:r>
          </a:p>
          <a:p>
            <a:r>
              <a:rPr lang="en-US" dirty="0"/>
              <a:t>    &lt;/</a:t>
            </a:r>
            <a:r>
              <a:rPr lang="en-US" dirty="0" err="1"/>
              <a:t>tr</a:t>
            </a:r>
            <a:r>
              <a:rPr lang="en-US" dirty="0"/>
              <a:t>&gt;</a:t>
            </a:r>
          </a:p>
          <a:p>
            <a:endParaRPr lang="en-US" dirty="0"/>
          </a:p>
          <a:p>
            <a:endParaRPr lang="en-US" dirty="0"/>
          </a:p>
          <a:p>
            <a:r>
              <a:rPr lang="en-US" dirty="0"/>
              <a:t>    &lt;</a:t>
            </a:r>
            <a:r>
              <a:rPr lang="en-US" dirty="0" err="1"/>
              <a:t>tr</a:t>
            </a:r>
            <a:r>
              <a:rPr lang="en-US" dirty="0"/>
              <a:t>&gt;</a:t>
            </a:r>
          </a:p>
          <a:p>
            <a:r>
              <a:rPr lang="en-US" dirty="0"/>
              <a:t>	&lt;td </a:t>
            </a:r>
            <a:r>
              <a:rPr lang="en-US" dirty="0" err="1"/>
              <a:t>colspan</a:t>
            </a:r>
            <a:r>
              <a:rPr lang="en-US" dirty="0"/>
              <a:t>="3"&gt;Visual: Visual impairments including blindness, various common types of low vision and poor eyesight, various types of color blindness;</a:t>
            </a:r>
          </a:p>
          <a:p>
            <a:r>
              <a:rPr lang="en-US" dirty="0"/>
              <a:t>Motor/mobility: e.g. difficulty or inability to use the hands, including tremors, muscle slowness, loss of fine muscle control, etc., due to conditions such as Parkinson's disease, muscular dystrophy, cerebral palsy, stroke;</a:t>
            </a:r>
          </a:p>
          <a:p>
            <a:r>
              <a:rPr lang="en-US" dirty="0"/>
              <a:t>Auditory: Deafness or hearing impairments, including individuals who are hard of hearing;</a:t>
            </a:r>
          </a:p>
          <a:p>
            <a:r>
              <a:rPr lang="en-US" dirty="0"/>
              <a:t>Seizures: Photo epileptic seizures caused by visual strobe or flashing effects.</a:t>
            </a:r>
          </a:p>
          <a:p>
            <a:r>
              <a:rPr lang="en-US" dirty="0"/>
              <a:t>Cognitive and intellectual: Developmental disabilities, learning difficulties (dyslexia, dyscalculia, etc.), and cognitive disabilities of various origins, affecting memory, attention, developmental "maturity", problem-solving and logic skills, etc.&lt;/td&gt;</a:t>
            </a:r>
          </a:p>
          <a:p>
            <a:r>
              <a:rPr lang="en-US" dirty="0"/>
              <a:t>    &lt;/</a:t>
            </a:r>
            <a:r>
              <a:rPr lang="en-US" dirty="0" err="1"/>
              <a:t>tr</a:t>
            </a:r>
            <a:r>
              <a:rPr lang="en-US" dirty="0"/>
              <a:t>&gt;</a:t>
            </a:r>
          </a:p>
          <a:p>
            <a:r>
              <a:rPr lang="en-US" dirty="0"/>
              <a:t>	</a:t>
            </a:r>
          </a:p>
          <a:p>
            <a:r>
              <a:rPr lang="en-US" dirty="0"/>
              <a:t>&lt;/table&gt;</a:t>
            </a:r>
          </a:p>
          <a:p>
            <a:endParaRPr lang="en-US" dirty="0"/>
          </a:p>
          <a:p>
            <a:r>
              <a:rPr lang="en-US" dirty="0"/>
              <a:t>&lt;/body&gt;</a:t>
            </a:r>
          </a:p>
          <a:p>
            <a:r>
              <a:rPr lang="en-US" dirty="0"/>
              <a:t>&lt;/html&gt;</a:t>
            </a:r>
          </a:p>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35</a:t>
            </a:fld>
            <a:endParaRPr lang="en-US"/>
          </a:p>
        </p:txBody>
      </p:sp>
    </p:spTree>
    <p:extLst>
      <p:ext uri="{BB962C8B-B14F-4D97-AF65-F5344CB8AC3E}">
        <p14:creationId xmlns:p14="http://schemas.microsoft.com/office/powerpoint/2010/main" val="42904632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36</a:t>
            </a:fld>
            <a:endParaRPr lang="en-US"/>
          </a:p>
        </p:txBody>
      </p:sp>
    </p:spTree>
    <p:extLst>
      <p:ext uri="{BB962C8B-B14F-4D97-AF65-F5344CB8AC3E}">
        <p14:creationId xmlns:p14="http://schemas.microsoft.com/office/powerpoint/2010/main" val="20012089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37</a:t>
            </a:fld>
            <a:endParaRPr lang="en-US"/>
          </a:p>
        </p:txBody>
      </p:sp>
    </p:spTree>
    <p:extLst>
      <p:ext uri="{BB962C8B-B14F-4D97-AF65-F5344CB8AC3E}">
        <p14:creationId xmlns:p14="http://schemas.microsoft.com/office/powerpoint/2010/main" val="39518215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38</a:t>
            </a:fld>
            <a:endParaRPr lang="en-US"/>
          </a:p>
        </p:txBody>
      </p:sp>
    </p:spTree>
    <p:extLst>
      <p:ext uri="{BB962C8B-B14F-4D97-AF65-F5344CB8AC3E}">
        <p14:creationId xmlns:p14="http://schemas.microsoft.com/office/powerpoint/2010/main" val="8577926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39</a:t>
            </a:fld>
            <a:endParaRPr lang="en-US"/>
          </a:p>
        </p:txBody>
      </p:sp>
    </p:spTree>
    <p:extLst>
      <p:ext uri="{BB962C8B-B14F-4D97-AF65-F5344CB8AC3E}">
        <p14:creationId xmlns:p14="http://schemas.microsoft.com/office/powerpoint/2010/main" val="20459691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10E6509-7D41-4068-9AC6-E61B6362B514}" type="slidenum">
              <a:rPr lang="en-US" smtClean="0"/>
              <a:t>40</a:t>
            </a:fld>
            <a:endParaRPr lang="en-US"/>
          </a:p>
        </p:txBody>
      </p:sp>
    </p:spTree>
    <p:extLst>
      <p:ext uri="{BB962C8B-B14F-4D97-AF65-F5344CB8AC3E}">
        <p14:creationId xmlns:p14="http://schemas.microsoft.com/office/powerpoint/2010/main" val="6895501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2000" dirty="0"/>
              <a:t>auditory </a:t>
            </a:r>
            <a:r>
              <a:rPr lang="en-US" altLang="zh-CN" sz="2000" dirty="0"/>
              <a:t>–cannot hear-caption</a:t>
            </a:r>
            <a:endParaRPr lang="en-US" sz="2000" dirty="0"/>
          </a:p>
          <a:p>
            <a:pPr lvl="1"/>
            <a:r>
              <a:rPr lang="en-US" sz="2000" dirty="0"/>
              <a:t>Cognitive- too complicated words sentences may be hard for people to understand</a:t>
            </a:r>
          </a:p>
          <a:p>
            <a:pPr lvl="1"/>
            <a:r>
              <a:rPr lang="en-US" sz="2000" dirty="0"/>
              <a:t>Neurological-</a:t>
            </a:r>
            <a:r>
              <a:rPr lang="en-US" dirty="0"/>
              <a:t>Parkinson's disease</a:t>
            </a:r>
            <a:endParaRPr lang="en-US" sz="2000" dirty="0"/>
          </a:p>
          <a:p>
            <a:pPr lvl="1"/>
            <a:r>
              <a:rPr lang="en-US" sz="2000" dirty="0"/>
              <a:t>Physical-have no arm</a:t>
            </a:r>
          </a:p>
          <a:p>
            <a:pPr lvl="1"/>
            <a:r>
              <a:rPr lang="en-US" sz="2000" dirty="0"/>
              <a:t>Speech-cannot talk</a:t>
            </a:r>
          </a:p>
          <a:p>
            <a:pPr lvl="1"/>
            <a:r>
              <a:rPr lang="en-US" sz="2000" dirty="0"/>
              <a:t>Visual-cannot see, low vision, color-blindness</a:t>
            </a:r>
          </a:p>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4</a:t>
            </a:fld>
            <a:endParaRPr lang="en-US"/>
          </a:p>
        </p:txBody>
      </p:sp>
    </p:spTree>
    <p:extLst>
      <p:ext uri="{BB962C8B-B14F-4D97-AF65-F5344CB8AC3E}">
        <p14:creationId xmlns:p14="http://schemas.microsoft.com/office/powerpoint/2010/main" val="636323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8299">
              <a:defRPr/>
            </a:pPr>
            <a:r>
              <a:rPr lang="en-US" dirty="0">
                <a:hlinkClick r:id="rId3"/>
              </a:rPr>
              <a:t>https://support.office.com/en-ie/article/make-your-powerpoint-presentations-accessible-to-people-with-disabilities-6f7772b2-2f33-4bd2-8ca7-dae3b2b3ef25</a:t>
            </a:r>
            <a:endParaRPr lang="en-US" dirty="0"/>
          </a:p>
          <a:p>
            <a:pPr defTabSz="928299">
              <a:defRPr/>
            </a:pPr>
            <a:endParaRPr lang="en-US" dirty="0"/>
          </a:p>
          <a:p>
            <a:pPr defTabSz="928299">
              <a:defRPr/>
            </a:pPr>
            <a:r>
              <a:rPr lang="en-US" dirty="0"/>
              <a:t>What can I do to</a:t>
            </a:r>
            <a:r>
              <a:rPr lang="en-US" baseline="0" dirty="0"/>
              <a:t> make my slides easier to read for people with dyslexia?</a:t>
            </a:r>
            <a:endParaRPr lang="en-US" dirty="0"/>
          </a:p>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5</a:t>
            </a:fld>
            <a:endParaRPr lang="en-US"/>
          </a:p>
        </p:txBody>
      </p:sp>
    </p:spTree>
    <p:extLst>
      <p:ext uri="{BB962C8B-B14F-4D97-AF65-F5344CB8AC3E}">
        <p14:creationId xmlns:p14="http://schemas.microsoft.com/office/powerpoint/2010/main" val="14688691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About every 8 people,</a:t>
            </a:r>
            <a:r>
              <a:rPr lang="en-US" altLang="zh-CN" baseline="0" dirty="0"/>
              <a:t> there is one has some sort of disability. A lot of people you cannot leave out.</a:t>
            </a:r>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6</a:t>
            </a:fld>
            <a:endParaRPr lang="en-US"/>
          </a:p>
        </p:txBody>
      </p:sp>
    </p:spTree>
    <p:extLst>
      <p:ext uri="{BB962C8B-B14F-4D97-AF65-F5344CB8AC3E}">
        <p14:creationId xmlns:p14="http://schemas.microsoft.com/office/powerpoint/2010/main" val="5014394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8299">
              <a:defRPr/>
            </a:pPr>
            <a:r>
              <a:rPr lang="en-US" dirty="0">
                <a:hlinkClick r:id="rId3"/>
              </a:rPr>
              <a:t>https://www.businessinsider.com/how-to-stop-screen-glare-2011-1</a:t>
            </a:r>
            <a:endParaRPr lang="en-US" dirty="0"/>
          </a:p>
          <a:p>
            <a:pPr defTabSz="928299">
              <a:defRPr/>
            </a:pPr>
            <a:r>
              <a:rPr lang="en-US" dirty="0"/>
              <a:t>Show outlook example, the tin</a:t>
            </a:r>
            <a:r>
              <a:rPr lang="en-US" baseline="0" dirty="0"/>
              <a:t>y triangle to show full list of events</a:t>
            </a:r>
          </a:p>
          <a:p>
            <a:pPr defTabSz="928299">
              <a:defRPr/>
            </a:pPr>
            <a:r>
              <a:rPr lang="en-US" baseline="0" dirty="0"/>
              <a:t>The three dots of chrome, users actually do not need to click on the tiny dots, instead the clickable area is much bigger</a:t>
            </a:r>
          </a:p>
          <a:p>
            <a:pPr defTabSz="928299">
              <a:defRPr/>
            </a:pPr>
            <a:r>
              <a:rPr lang="en-US" dirty="0">
                <a:hlinkClick r:id="rId4"/>
              </a:rPr>
              <a:t>https://www.instructables.com/id/Laptop-Compubody-Sock/</a:t>
            </a:r>
            <a:endParaRPr lang="en-US" dirty="0"/>
          </a:p>
          <a:p>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7</a:t>
            </a:fld>
            <a:endParaRPr lang="en-US"/>
          </a:p>
        </p:txBody>
      </p:sp>
    </p:spTree>
    <p:extLst>
      <p:ext uri="{BB962C8B-B14F-4D97-AF65-F5344CB8AC3E}">
        <p14:creationId xmlns:p14="http://schemas.microsoft.com/office/powerpoint/2010/main" val="703736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Being accessible</a:t>
            </a:r>
            <a:r>
              <a:rPr lang="en-US" baseline="0" dirty="0"/>
              <a:t> is not only good programming practices, it is actually required by laws</a:t>
            </a:r>
            <a:endParaRPr lang="en-US" dirty="0"/>
          </a:p>
          <a:p>
            <a:r>
              <a:rPr lang="en-US" dirty="0"/>
              <a:t>Do you think</a:t>
            </a:r>
            <a:r>
              <a:rPr lang="en-US" baseline="0" dirty="0"/>
              <a:t> ISU should follow section 508?</a:t>
            </a:r>
            <a:endParaRPr lang="en-US" dirty="0"/>
          </a:p>
        </p:txBody>
      </p:sp>
      <p:sp>
        <p:nvSpPr>
          <p:cNvPr id="4" name="Slide Number Placeholder 3"/>
          <p:cNvSpPr>
            <a:spLocks noGrp="1"/>
          </p:cNvSpPr>
          <p:nvPr>
            <p:ph type="sldNum" sz="quarter" idx="10"/>
          </p:nvPr>
        </p:nvSpPr>
        <p:spPr/>
        <p:txBody>
          <a:bodyPr/>
          <a:lstStyle/>
          <a:p>
            <a:fld id="{310E6509-7D41-4068-9AC6-E61B6362B514}" type="slidenum">
              <a:rPr lang="en-US" smtClean="0"/>
              <a:t>8</a:t>
            </a:fld>
            <a:endParaRPr lang="en-US"/>
          </a:p>
        </p:txBody>
      </p:sp>
    </p:spTree>
    <p:extLst>
      <p:ext uri="{BB962C8B-B14F-4D97-AF65-F5344CB8AC3E}">
        <p14:creationId xmlns:p14="http://schemas.microsoft.com/office/powerpoint/2010/main" val="2602970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 III prohibits discrimination on the basis of disability in the activities of places of public accommodations (businesses that are generally open to the public and that fall into one of 12 categories listed in the ADA, such as restaurants, movie theaters, schools, day care facilities, recreation facilities, and doctors' offices) and requires newly constructed or altered places of public accommodation—as well as commercial facilities (privately owned, nonresidential facilities such as factories, warehouses, or office buildings)—to comply with the ADA Standards.</a:t>
            </a:r>
          </a:p>
        </p:txBody>
      </p:sp>
      <p:sp>
        <p:nvSpPr>
          <p:cNvPr id="4" name="Slide Number Placeholder 3"/>
          <p:cNvSpPr>
            <a:spLocks noGrp="1"/>
          </p:cNvSpPr>
          <p:nvPr>
            <p:ph type="sldNum" sz="quarter" idx="10"/>
          </p:nvPr>
        </p:nvSpPr>
        <p:spPr/>
        <p:txBody>
          <a:bodyPr/>
          <a:lstStyle/>
          <a:p>
            <a:fld id="{310E6509-7D41-4068-9AC6-E61B6362B514}" type="slidenum">
              <a:rPr lang="en-US" smtClean="0"/>
              <a:t>9</a:t>
            </a:fld>
            <a:endParaRPr lang="en-US"/>
          </a:p>
        </p:txBody>
      </p:sp>
    </p:spTree>
    <p:extLst>
      <p:ext uri="{BB962C8B-B14F-4D97-AF65-F5344CB8AC3E}">
        <p14:creationId xmlns:p14="http://schemas.microsoft.com/office/powerpoint/2010/main" val="1190636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579C11E-2A5B-4999-BF78-028F7FCC2A63}" type="datetime1">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1550862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0AE663-C7BF-44EF-9187-3411C2359527}" type="datetime1">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412322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9AEF88-D404-43F8-AD48-1C05A3B549B9}" type="datetime1">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2041714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30F8D3-D788-4B21-A931-EB6AC66B3914}" type="datetime1">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1801708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3ACCF3E-BD82-4FEE-B108-0AF500A15420}" type="datetime1">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2769354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275853-D0BA-4739-BBA9-FA82929E7B0E}" type="datetime1">
              <a:rPr lang="en-US" smtClean="0"/>
              <a:t>11/30/2022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3856101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02323A4-2EB2-45EE-9054-5568308A1D20}" type="datetime1">
              <a:rPr lang="en-US" smtClean="0"/>
              <a:t>11/30/2022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220083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8B66D8-3EE4-48CD-92A4-3BE47419CB1C}" type="datetime1">
              <a:rPr lang="en-US" smtClean="0"/>
              <a:t>11/30/2022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34556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142F0A-D48B-4536-B3C6-9D602F689C91}" type="datetime1">
              <a:rPr lang="en-US" smtClean="0"/>
              <a:t>11/30/2022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3408535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16E0598-8E43-4814-AABB-4C61C3A2DF16}" type="datetime1">
              <a:rPr lang="en-US" smtClean="0"/>
              <a:t>11/30/2022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1992344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74F6C7A-1F36-4E8C-9BBB-92382F1A1F7B}" type="datetime1">
              <a:rPr lang="en-US" smtClean="0"/>
              <a:t>11/30/2022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B89356-2223-40A3-854D-9E858CF67969}" type="slidenum">
              <a:rPr lang="en-US" smtClean="0"/>
              <a:t>‹#›</a:t>
            </a:fld>
            <a:endParaRPr lang="en-US"/>
          </a:p>
        </p:txBody>
      </p:sp>
    </p:spTree>
    <p:extLst>
      <p:ext uri="{BB962C8B-B14F-4D97-AF65-F5344CB8AC3E}">
        <p14:creationId xmlns:p14="http://schemas.microsoft.com/office/powerpoint/2010/main" val="30729484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3A1254-1718-4720-83B6-08B801B1B2A4}" type="datetime1">
              <a:rPr lang="en-US" smtClean="0"/>
              <a:t>11/30/2022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B89356-2223-40A3-854D-9E858CF67969}" type="slidenum">
              <a:rPr lang="en-US" smtClean="0"/>
              <a:t>‹#›</a:t>
            </a:fld>
            <a:endParaRPr lang="en-US"/>
          </a:p>
        </p:txBody>
      </p:sp>
    </p:spTree>
    <p:extLst>
      <p:ext uri="{BB962C8B-B14F-4D97-AF65-F5344CB8AC3E}">
        <p14:creationId xmlns:p14="http://schemas.microsoft.com/office/powerpoint/2010/main" val="1732494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www.winndixie.com/?ced69"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w3.org/WAI/standards-guidelines/wcag/new-in-21/"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w3.org/WAI/WCAG21/quickref/?versions=2.0&amp;showtechniques=11%2C121#principle4"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youtube.com/watch?v=cxMaFsDv8Pc"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conversionxl.com/blog/dont-use-automatic-image-sliders-or-carousels/"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27.xml.rels><?xml version="1.0" encoding="UTF-8" standalone="yes"?>
<Relationships xmlns="http://schemas.openxmlformats.org/package/2006/relationships"><Relationship Id="rId3" Type="http://schemas.openxmlformats.org/officeDocument/2006/relationships/hyperlink" Target="http://www.nngroup.com/articles/auto-forwarding/"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www.nd.edu/"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disabilitycompendium.org/sites/default/files/user-uploads/2017_AnnualReport_2017_FINAL.pdf"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ada.gov/ada_title_III.ht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Web Accessibility</a:t>
            </a:r>
          </a:p>
        </p:txBody>
      </p:sp>
      <p:sp>
        <p:nvSpPr>
          <p:cNvPr id="3" name="Subtitle 2"/>
          <p:cNvSpPr>
            <a:spLocks noGrp="1"/>
          </p:cNvSpPr>
          <p:nvPr>
            <p:ph type="subTitle" idx="1"/>
          </p:nvPr>
        </p:nvSpPr>
        <p:spPr>
          <a:xfrm>
            <a:off x="1524000" y="4554145"/>
            <a:ext cx="9144000" cy="1655762"/>
          </a:xfrm>
        </p:spPr>
        <p:txBody>
          <a:bodyPr/>
          <a:lstStyle/>
          <a:p>
            <a:pPr algn="r"/>
            <a:r>
              <a:rPr lang="en-US" dirty="0"/>
              <a:t>It </a:t>
            </a:r>
            <a:r>
              <a:rPr lang="en-US" altLang="zh-CN" dirty="0"/>
              <a:t>4</a:t>
            </a:r>
            <a:r>
              <a:rPr lang="en-US" dirty="0"/>
              <a:t>67</a:t>
            </a:r>
          </a:p>
          <a:p>
            <a:pPr algn="r"/>
            <a:r>
              <a:rPr lang="en-US" dirty="0"/>
              <a:t>Jianwei Lai</a:t>
            </a:r>
          </a:p>
        </p:txBody>
      </p:sp>
      <p:pic>
        <p:nvPicPr>
          <p:cNvPr id="1026"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096" y="3275914"/>
            <a:ext cx="5366437" cy="3302423"/>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p:txBody>
          <a:bodyPr/>
          <a:lstStyle/>
          <a:p>
            <a:fld id="{DCB89356-2223-40A3-854D-9E858CF67969}" type="slidenum">
              <a:rPr lang="en-US" smtClean="0"/>
              <a:t>1</a:t>
            </a:fld>
            <a:endParaRPr lang="en-US"/>
          </a:p>
        </p:txBody>
      </p:sp>
    </p:spTree>
    <p:extLst>
      <p:ext uri="{BB962C8B-B14F-4D97-AF65-F5344CB8AC3E}">
        <p14:creationId xmlns:p14="http://schemas.microsoft.com/office/powerpoint/2010/main" val="3363001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Nation’s First Website Accessibility ADA Trial (July 12, 2016)</a:t>
            </a:r>
          </a:p>
        </p:txBody>
      </p:sp>
      <p:sp>
        <p:nvSpPr>
          <p:cNvPr id="3" name="Content Placeholder 2"/>
          <p:cNvSpPr>
            <a:spLocks noGrp="1"/>
          </p:cNvSpPr>
          <p:nvPr>
            <p:ph idx="1"/>
          </p:nvPr>
        </p:nvSpPr>
        <p:spPr/>
        <p:txBody>
          <a:bodyPr/>
          <a:lstStyle/>
          <a:p>
            <a:pPr>
              <a:spcBef>
                <a:spcPts val="1800"/>
              </a:spcBef>
            </a:pPr>
            <a:r>
              <a:rPr lang="en-US" dirty="0"/>
              <a:t>A visually-impaired individual sued the grocery chain because his screen reader could not process the store locator and coupon sections of the chain’s website. </a:t>
            </a:r>
          </a:p>
          <a:p>
            <a:pPr>
              <a:spcBef>
                <a:spcPts val="1800"/>
              </a:spcBef>
            </a:pPr>
            <a:r>
              <a:rPr lang="en-US" altLang="zh-CN" dirty="0"/>
              <a:t>A </a:t>
            </a:r>
            <a:r>
              <a:rPr lang="en-US" dirty="0"/>
              <a:t>Florida district judge found that Winn-Dixie violated Title III of the ADA by not providing a fully accessible public website.</a:t>
            </a:r>
          </a:p>
          <a:p>
            <a:pPr>
              <a:spcBef>
                <a:spcPts val="1800"/>
              </a:spcBef>
            </a:pPr>
            <a:r>
              <a:rPr lang="en-US" dirty="0"/>
              <a:t> He ordered the grocery chain to make the entire website accessible, even sections that may be run by a third party.</a:t>
            </a:r>
          </a:p>
        </p:txBody>
      </p:sp>
      <p:sp>
        <p:nvSpPr>
          <p:cNvPr id="4" name="Slide Number Placeholder 3"/>
          <p:cNvSpPr>
            <a:spLocks noGrp="1"/>
          </p:cNvSpPr>
          <p:nvPr>
            <p:ph type="sldNum" sz="quarter" idx="12"/>
          </p:nvPr>
        </p:nvSpPr>
        <p:spPr/>
        <p:txBody>
          <a:bodyPr/>
          <a:lstStyle/>
          <a:p>
            <a:fld id="{DCB89356-2223-40A3-854D-9E858CF67969}" type="slidenum">
              <a:rPr lang="en-US" smtClean="0"/>
              <a:t>10</a:t>
            </a:fld>
            <a:endParaRPr lang="en-US"/>
          </a:p>
        </p:txBody>
      </p:sp>
      <p:sp>
        <p:nvSpPr>
          <p:cNvPr id="5" name="Rectangle 4"/>
          <p:cNvSpPr/>
          <p:nvPr/>
        </p:nvSpPr>
        <p:spPr>
          <a:xfrm>
            <a:off x="838200" y="6081991"/>
            <a:ext cx="5037982" cy="369332"/>
          </a:xfrm>
          <a:prstGeom prst="rect">
            <a:avLst/>
          </a:prstGeom>
        </p:spPr>
        <p:txBody>
          <a:bodyPr wrap="none">
            <a:spAutoFit/>
          </a:bodyPr>
          <a:lstStyle/>
          <a:p>
            <a:r>
              <a:rPr lang="en-US" dirty="0"/>
              <a:t>https://www.youtube.com/watch?v=zeL75HePUXM</a:t>
            </a:r>
          </a:p>
        </p:txBody>
      </p:sp>
      <p:pic>
        <p:nvPicPr>
          <p:cNvPr id="6" name="Picture 5"/>
          <p:cNvPicPr>
            <a:picLocks noChangeAspect="1"/>
          </p:cNvPicPr>
          <p:nvPr/>
        </p:nvPicPr>
        <p:blipFill>
          <a:blip r:embed="rId3"/>
          <a:stretch>
            <a:fillRect/>
          </a:stretch>
        </p:blipFill>
        <p:spPr>
          <a:xfrm>
            <a:off x="8066314" y="4817156"/>
            <a:ext cx="3385457" cy="1904319"/>
          </a:xfrm>
          <a:prstGeom prst="rect">
            <a:avLst/>
          </a:prstGeom>
        </p:spPr>
      </p:pic>
      <p:sp>
        <p:nvSpPr>
          <p:cNvPr id="7" name="Rectangle 6">
            <a:extLst>
              <a:ext uri="{FF2B5EF4-FFF2-40B4-BE49-F238E27FC236}">
                <a16:creationId xmlns:a16="http://schemas.microsoft.com/office/drawing/2014/main" id="{2EB7B79B-802F-49A0-91C8-9A252237950C}"/>
              </a:ext>
            </a:extLst>
          </p:cNvPr>
          <p:cNvSpPr/>
          <p:nvPr/>
        </p:nvSpPr>
        <p:spPr>
          <a:xfrm>
            <a:off x="838200" y="5584649"/>
            <a:ext cx="3569952" cy="369332"/>
          </a:xfrm>
          <a:prstGeom prst="rect">
            <a:avLst/>
          </a:prstGeom>
        </p:spPr>
        <p:txBody>
          <a:bodyPr wrap="none">
            <a:spAutoFit/>
          </a:bodyPr>
          <a:lstStyle/>
          <a:p>
            <a:r>
              <a:rPr lang="en-US" dirty="0">
                <a:hlinkClick r:id="rId4"/>
              </a:rPr>
              <a:t>https://www.winndixie.com/?ced69</a:t>
            </a:r>
            <a:endParaRPr lang="en-US" dirty="0"/>
          </a:p>
        </p:txBody>
      </p:sp>
    </p:spTree>
    <p:extLst>
      <p:ext uri="{BB962C8B-B14F-4D97-AF65-F5344CB8AC3E}">
        <p14:creationId xmlns:p14="http://schemas.microsoft.com/office/powerpoint/2010/main" val="2406361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Number Of Federal Website Accessibility Lawsuits Nearly Triple, Exceeding 2250 </a:t>
            </a:r>
            <a:r>
              <a:rPr lang="en-US" altLang="zh-CN" b="1" dirty="0"/>
              <a:t>i</a:t>
            </a:r>
            <a:r>
              <a:rPr lang="en-US" b="1" dirty="0"/>
              <a:t>n 2018</a:t>
            </a:r>
            <a:endParaRPr lang="en-US" dirty="0"/>
          </a:p>
        </p:txBody>
      </p:sp>
      <p:sp>
        <p:nvSpPr>
          <p:cNvPr id="4" name="Slide Number Placeholder 3"/>
          <p:cNvSpPr>
            <a:spLocks noGrp="1"/>
          </p:cNvSpPr>
          <p:nvPr>
            <p:ph type="sldNum" sz="quarter" idx="12"/>
          </p:nvPr>
        </p:nvSpPr>
        <p:spPr/>
        <p:txBody>
          <a:bodyPr/>
          <a:lstStyle/>
          <a:p>
            <a:fld id="{DCB89356-2223-40A3-854D-9E858CF67969}" type="slidenum">
              <a:rPr lang="en-US" smtClean="0"/>
              <a:t>11</a:t>
            </a:fld>
            <a:endParaRPr lang="en-US"/>
          </a:p>
        </p:txBody>
      </p:sp>
      <p:pic>
        <p:nvPicPr>
          <p:cNvPr id="5" name="Picture 4"/>
          <p:cNvPicPr>
            <a:picLocks noChangeAspect="1"/>
          </p:cNvPicPr>
          <p:nvPr/>
        </p:nvPicPr>
        <p:blipFill>
          <a:blip r:embed="rId3"/>
          <a:stretch>
            <a:fillRect/>
          </a:stretch>
        </p:blipFill>
        <p:spPr>
          <a:xfrm>
            <a:off x="2580289" y="1870075"/>
            <a:ext cx="7031421" cy="4439498"/>
          </a:xfrm>
          <a:prstGeom prst="rect">
            <a:avLst/>
          </a:prstGeom>
        </p:spPr>
      </p:pic>
    </p:spTree>
    <p:extLst>
      <p:ext uri="{BB962C8B-B14F-4D97-AF65-F5344CB8AC3E}">
        <p14:creationId xmlns:p14="http://schemas.microsoft.com/office/powerpoint/2010/main" val="2841356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708317"/>
            <a:ext cx="10515600" cy="648033"/>
          </a:xfrm>
        </p:spPr>
        <p:txBody>
          <a:bodyPr>
            <a:normAutofit/>
          </a:bodyPr>
          <a:lstStyle/>
          <a:p>
            <a:pPr marL="0" indent="0">
              <a:buNone/>
            </a:pPr>
            <a:r>
              <a:rPr lang="en-US" b="1" dirty="0"/>
              <a:t>WCAG (Web Content Accessibility Guidelines)</a:t>
            </a:r>
            <a:endParaRPr lang="en-US" dirty="0"/>
          </a:p>
        </p:txBody>
      </p:sp>
      <p:sp>
        <p:nvSpPr>
          <p:cNvPr id="4" name="Slide Number Placeholder 3"/>
          <p:cNvSpPr>
            <a:spLocks noGrp="1"/>
          </p:cNvSpPr>
          <p:nvPr>
            <p:ph type="sldNum" sz="quarter" idx="12"/>
          </p:nvPr>
        </p:nvSpPr>
        <p:spPr/>
        <p:txBody>
          <a:bodyPr/>
          <a:lstStyle/>
          <a:p>
            <a:fld id="{DCB89356-2223-40A3-854D-9E858CF67969}" type="slidenum">
              <a:rPr lang="en-US" smtClean="0"/>
              <a:t>12</a:t>
            </a:fld>
            <a:endParaRPr lang="en-US"/>
          </a:p>
        </p:txBody>
      </p:sp>
    </p:spTree>
    <p:extLst>
      <p:ext uri="{BB962C8B-B14F-4D97-AF65-F5344CB8AC3E}">
        <p14:creationId xmlns:p14="http://schemas.microsoft.com/office/powerpoint/2010/main" val="3489473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WCAG (Web Content Accessibility Guidelines)</a:t>
            </a:r>
          </a:p>
        </p:txBody>
      </p:sp>
      <p:sp>
        <p:nvSpPr>
          <p:cNvPr id="3" name="Content Placeholder 2"/>
          <p:cNvSpPr>
            <a:spLocks noGrp="1"/>
          </p:cNvSpPr>
          <p:nvPr>
            <p:ph idx="1"/>
          </p:nvPr>
        </p:nvSpPr>
        <p:spPr>
          <a:xfrm>
            <a:off x="838200" y="1589314"/>
            <a:ext cx="10515600" cy="4587649"/>
          </a:xfrm>
        </p:spPr>
        <p:txBody>
          <a:bodyPr/>
          <a:lstStyle/>
          <a:p>
            <a:pPr>
              <a:spcBef>
                <a:spcPts val="1200"/>
              </a:spcBef>
            </a:pPr>
            <a:r>
              <a:rPr lang="en-US" dirty="0"/>
              <a:t>W3C (The World Wide Web Consortium) is the main international standards organization for the World Wide Web.</a:t>
            </a:r>
          </a:p>
          <a:p>
            <a:pPr>
              <a:spcBef>
                <a:spcPts val="1200"/>
              </a:spcBef>
            </a:pPr>
            <a:r>
              <a:rPr lang="en-US" dirty="0"/>
              <a:t>WCAG</a:t>
            </a:r>
          </a:p>
          <a:p>
            <a:pPr lvl="1">
              <a:spcBef>
                <a:spcPts val="1200"/>
              </a:spcBef>
            </a:pPr>
            <a:r>
              <a:rPr lang="en-US" dirty="0"/>
              <a:t>is developed through the W3C process in cooperation with individuals and organizations around the world, </a:t>
            </a:r>
          </a:p>
          <a:p>
            <a:pPr lvl="1">
              <a:spcBef>
                <a:spcPts val="1200"/>
              </a:spcBef>
            </a:pPr>
            <a:r>
              <a:rPr lang="en-US" dirty="0"/>
              <a:t>with a goal of providing a single shared standard for web content accessibility that meets the needs of individuals, organizations, and governments internationally.</a:t>
            </a:r>
          </a:p>
          <a:p>
            <a:pPr lvl="1">
              <a:spcBef>
                <a:spcPts val="1200"/>
              </a:spcBef>
            </a:pPr>
            <a:r>
              <a:rPr lang="en-US" dirty="0"/>
              <a:t>The WCAG documents explain how to make web content more accessible to people with disabilities.</a:t>
            </a:r>
          </a:p>
          <a:p>
            <a:pPr lvl="1">
              <a:spcBef>
                <a:spcPts val="1800"/>
              </a:spcBef>
            </a:pPr>
            <a:endParaRPr lang="en-US" dirty="0"/>
          </a:p>
        </p:txBody>
      </p:sp>
      <p:sp>
        <p:nvSpPr>
          <p:cNvPr id="4" name="Rectangle 3"/>
          <p:cNvSpPr/>
          <p:nvPr/>
        </p:nvSpPr>
        <p:spPr>
          <a:xfrm>
            <a:off x="838200" y="6079887"/>
            <a:ext cx="3439724" cy="369332"/>
          </a:xfrm>
          <a:prstGeom prst="rect">
            <a:avLst/>
          </a:prstGeom>
        </p:spPr>
        <p:txBody>
          <a:bodyPr wrap="none">
            <a:spAutoFit/>
          </a:bodyPr>
          <a:lstStyle/>
          <a:p>
            <a:r>
              <a:rPr lang="en-US" dirty="0"/>
              <a:t>https://www.w3.org/TR/WCAG20/</a:t>
            </a:r>
          </a:p>
        </p:txBody>
      </p:sp>
      <p:sp>
        <p:nvSpPr>
          <p:cNvPr id="5" name="Rectangle 4"/>
          <p:cNvSpPr/>
          <p:nvPr/>
        </p:nvSpPr>
        <p:spPr>
          <a:xfrm>
            <a:off x="838200" y="6352143"/>
            <a:ext cx="9003384" cy="369332"/>
          </a:xfrm>
          <a:prstGeom prst="rect">
            <a:avLst/>
          </a:prstGeom>
        </p:spPr>
        <p:txBody>
          <a:bodyPr wrap="square">
            <a:spAutoFit/>
          </a:bodyPr>
          <a:lstStyle/>
          <a:p>
            <a:r>
              <a:rPr lang="en-US" dirty="0"/>
              <a:t>https://developer.mozilla.org/en-US/docs/Web/Accessibility/Understanding_WCAG</a:t>
            </a:r>
          </a:p>
        </p:txBody>
      </p:sp>
      <p:sp>
        <p:nvSpPr>
          <p:cNvPr id="6" name="Rectangle 5"/>
          <p:cNvSpPr/>
          <p:nvPr/>
        </p:nvSpPr>
        <p:spPr>
          <a:xfrm>
            <a:off x="4402719" y="6077784"/>
            <a:ext cx="5824800" cy="369332"/>
          </a:xfrm>
          <a:prstGeom prst="rect">
            <a:avLst/>
          </a:prstGeom>
        </p:spPr>
        <p:txBody>
          <a:bodyPr wrap="none">
            <a:spAutoFit/>
          </a:bodyPr>
          <a:lstStyle/>
          <a:p>
            <a:r>
              <a:rPr lang="en-US" dirty="0"/>
              <a:t>https://www.w3.org/WAI/standards-guidelines/wcag/#intro</a:t>
            </a:r>
          </a:p>
        </p:txBody>
      </p:sp>
      <p:sp>
        <p:nvSpPr>
          <p:cNvPr id="7" name="Slide Number Placeholder 6"/>
          <p:cNvSpPr>
            <a:spLocks noGrp="1"/>
          </p:cNvSpPr>
          <p:nvPr>
            <p:ph type="sldNum" sz="quarter" idx="12"/>
          </p:nvPr>
        </p:nvSpPr>
        <p:spPr/>
        <p:txBody>
          <a:bodyPr/>
          <a:lstStyle/>
          <a:p>
            <a:fld id="{DCB89356-2223-40A3-854D-9E858CF67969}" type="slidenum">
              <a:rPr lang="en-US" smtClean="0"/>
              <a:t>13</a:t>
            </a:fld>
            <a:endParaRPr lang="en-US"/>
          </a:p>
        </p:txBody>
      </p:sp>
    </p:spTree>
    <p:extLst>
      <p:ext uri="{BB962C8B-B14F-4D97-AF65-F5344CB8AC3E}">
        <p14:creationId xmlns:p14="http://schemas.microsoft.com/office/powerpoint/2010/main" val="23512828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WCAG 2.0 and 2.1</a:t>
            </a:r>
            <a:endParaRPr lang="en-US" dirty="0"/>
          </a:p>
        </p:txBody>
      </p:sp>
      <p:sp>
        <p:nvSpPr>
          <p:cNvPr id="3" name="Content Placeholder 2"/>
          <p:cNvSpPr>
            <a:spLocks noGrp="1"/>
          </p:cNvSpPr>
          <p:nvPr>
            <p:ph idx="1"/>
          </p:nvPr>
        </p:nvSpPr>
        <p:spPr/>
        <p:txBody>
          <a:bodyPr/>
          <a:lstStyle/>
          <a:p>
            <a:pPr>
              <a:spcBef>
                <a:spcPts val="1800"/>
              </a:spcBef>
            </a:pPr>
            <a:r>
              <a:rPr lang="en-US" dirty="0"/>
              <a:t>WCAG 2.0 was published on 11 December 2008. WCAG 2.1 was published on 5 June 2018.</a:t>
            </a:r>
          </a:p>
          <a:p>
            <a:pPr>
              <a:spcBef>
                <a:spcPts val="1800"/>
              </a:spcBef>
            </a:pPr>
            <a:r>
              <a:rPr lang="en-US" dirty="0"/>
              <a:t>All requirements (“success criteria”) from 2.0 are included in 2.1. The 2.0 success criteria are exactly the same in 2.1.</a:t>
            </a:r>
          </a:p>
          <a:p>
            <a:pPr>
              <a:spcBef>
                <a:spcPts val="1800"/>
              </a:spcBef>
            </a:pPr>
            <a:r>
              <a:rPr lang="en-US" dirty="0"/>
              <a:t>There are additional success criteria in 2.1 that are not in 2.0. They are introduced in </a:t>
            </a:r>
            <a:r>
              <a:rPr lang="en-US" dirty="0">
                <a:hlinkClick r:id="rId3"/>
              </a:rPr>
              <a:t>What’s New in WCAG 2.1</a:t>
            </a:r>
            <a:r>
              <a:rPr lang="en-US" dirty="0"/>
              <a:t>.</a:t>
            </a:r>
          </a:p>
        </p:txBody>
      </p:sp>
      <p:sp>
        <p:nvSpPr>
          <p:cNvPr id="4" name="Slide Number Placeholder 3"/>
          <p:cNvSpPr>
            <a:spLocks noGrp="1"/>
          </p:cNvSpPr>
          <p:nvPr>
            <p:ph type="sldNum" sz="quarter" idx="12"/>
          </p:nvPr>
        </p:nvSpPr>
        <p:spPr/>
        <p:txBody>
          <a:bodyPr/>
          <a:lstStyle/>
          <a:p>
            <a:fld id="{DCB89356-2223-40A3-854D-9E858CF67969}" type="slidenum">
              <a:rPr lang="en-US" smtClean="0"/>
              <a:t>14</a:t>
            </a:fld>
            <a:endParaRPr lang="en-US"/>
          </a:p>
        </p:txBody>
      </p:sp>
    </p:spTree>
    <p:extLst>
      <p:ext uri="{BB962C8B-B14F-4D97-AF65-F5344CB8AC3E}">
        <p14:creationId xmlns:p14="http://schemas.microsoft.com/office/powerpoint/2010/main" val="3142896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b="1" dirty="0"/>
              <a:t>WCAG 2.0 is ISO/IEC 40500</a:t>
            </a:r>
            <a:endParaRPr lang="en-US" dirty="0"/>
          </a:p>
        </p:txBody>
      </p:sp>
      <p:sp>
        <p:nvSpPr>
          <p:cNvPr id="3" name="Content Placeholder 2"/>
          <p:cNvSpPr>
            <a:spLocks noGrp="1"/>
          </p:cNvSpPr>
          <p:nvPr>
            <p:ph idx="1"/>
          </p:nvPr>
        </p:nvSpPr>
        <p:spPr/>
        <p:txBody>
          <a:bodyPr/>
          <a:lstStyle/>
          <a:p>
            <a:pPr marL="0" indent="0">
              <a:spcBef>
                <a:spcPts val="1800"/>
              </a:spcBef>
              <a:buNone/>
            </a:pPr>
            <a:r>
              <a:rPr lang="en-US" dirty="0"/>
              <a:t>WCAG 2.0 is approved as an ISO standard: ISO/IEC 40500:2012. ISO/IEC 40500 is exactly the same as the original WCAG 2.0.</a:t>
            </a:r>
          </a:p>
          <a:p>
            <a:pPr lvl="1">
              <a:spcBef>
                <a:spcPts val="1800"/>
              </a:spcBef>
            </a:pPr>
            <a:r>
              <a:rPr lang="en-US" dirty="0"/>
              <a:t>ISO: International Organization for Standardization</a:t>
            </a:r>
          </a:p>
          <a:p>
            <a:pPr lvl="1">
              <a:spcBef>
                <a:spcPts val="1800"/>
              </a:spcBef>
            </a:pPr>
            <a:r>
              <a:rPr lang="en-US" dirty="0"/>
              <a:t>IEC: International </a:t>
            </a:r>
            <a:r>
              <a:rPr lang="en-US" dirty="0" err="1"/>
              <a:t>Electrotechnical</a:t>
            </a:r>
            <a:r>
              <a:rPr lang="en-US" dirty="0"/>
              <a:t> Commission</a:t>
            </a:r>
          </a:p>
        </p:txBody>
      </p:sp>
      <p:sp>
        <p:nvSpPr>
          <p:cNvPr id="4" name="Slide Number Placeholder 3"/>
          <p:cNvSpPr>
            <a:spLocks noGrp="1"/>
          </p:cNvSpPr>
          <p:nvPr>
            <p:ph type="sldNum" sz="quarter" idx="12"/>
          </p:nvPr>
        </p:nvSpPr>
        <p:spPr/>
        <p:txBody>
          <a:bodyPr/>
          <a:lstStyle/>
          <a:p>
            <a:fld id="{DCB89356-2223-40A3-854D-9E858CF67969}" type="slidenum">
              <a:rPr lang="en-US" smtClean="0"/>
              <a:t>15</a:t>
            </a:fld>
            <a:endParaRPr lang="en-US"/>
          </a:p>
        </p:txBody>
      </p:sp>
    </p:spTree>
    <p:extLst>
      <p:ext uri="{BB962C8B-B14F-4D97-AF65-F5344CB8AC3E}">
        <p14:creationId xmlns:p14="http://schemas.microsoft.com/office/powerpoint/2010/main" val="34235694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b="1" dirty="0">
                <a:solidFill>
                  <a:srgbClr val="FF0000"/>
                </a:solidFill>
              </a:rPr>
              <a:t>WCAG 2.0 Has 4 Principles</a:t>
            </a:r>
            <a:endParaRPr lang="en-US" b="1" dirty="0">
              <a:solidFill>
                <a:srgbClr val="FF0000"/>
              </a:solidFill>
            </a:endParaRPr>
          </a:p>
        </p:txBody>
      </p:sp>
      <p:sp>
        <p:nvSpPr>
          <p:cNvPr id="3" name="Content Placeholder 2"/>
          <p:cNvSpPr>
            <a:spLocks noGrp="1"/>
          </p:cNvSpPr>
          <p:nvPr>
            <p:ph idx="1"/>
          </p:nvPr>
        </p:nvSpPr>
        <p:spPr/>
        <p:txBody>
          <a:bodyPr/>
          <a:lstStyle/>
          <a:p>
            <a:r>
              <a:rPr lang="en-US" altLang="zh-CN" dirty="0">
                <a:solidFill>
                  <a:srgbClr val="FF0000"/>
                </a:solidFill>
              </a:rPr>
              <a:t>POUR</a:t>
            </a:r>
          </a:p>
          <a:p>
            <a:pPr lvl="1"/>
            <a:r>
              <a:rPr lang="en-US" altLang="zh-CN" dirty="0"/>
              <a:t>Perceivable</a:t>
            </a:r>
          </a:p>
          <a:p>
            <a:pPr lvl="1"/>
            <a:r>
              <a:rPr lang="en-US" altLang="zh-CN" dirty="0"/>
              <a:t>Operable</a:t>
            </a:r>
          </a:p>
          <a:p>
            <a:pPr lvl="1"/>
            <a:r>
              <a:rPr lang="en-US" altLang="zh-CN" dirty="0"/>
              <a:t>Understandable</a:t>
            </a:r>
          </a:p>
          <a:p>
            <a:pPr lvl="1"/>
            <a:r>
              <a:rPr lang="en-US" altLang="zh-CN" dirty="0"/>
              <a:t>Robust</a:t>
            </a:r>
            <a:endParaRPr lang="en-US" dirty="0"/>
          </a:p>
        </p:txBody>
      </p:sp>
      <p:sp>
        <p:nvSpPr>
          <p:cNvPr id="4" name="Slide Number Placeholder 3"/>
          <p:cNvSpPr>
            <a:spLocks noGrp="1"/>
          </p:cNvSpPr>
          <p:nvPr>
            <p:ph type="sldNum" sz="quarter" idx="12"/>
          </p:nvPr>
        </p:nvSpPr>
        <p:spPr/>
        <p:txBody>
          <a:bodyPr/>
          <a:lstStyle/>
          <a:p>
            <a:fld id="{DCB89356-2223-40A3-854D-9E858CF67969}" type="slidenum">
              <a:rPr lang="en-US" smtClean="0"/>
              <a:t>16</a:t>
            </a:fld>
            <a:endParaRPr lang="en-US"/>
          </a:p>
        </p:txBody>
      </p:sp>
      <p:sp>
        <p:nvSpPr>
          <p:cNvPr id="5" name="Rectangle 4"/>
          <p:cNvSpPr/>
          <p:nvPr/>
        </p:nvSpPr>
        <p:spPr>
          <a:xfrm>
            <a:off x="838200" y="5112435"/>
            <a:ext cx="6096000" cy="646331"/>
          </a:xfrm>
          <a:prstGeom prst="rect">
            <a:avLst/>
          </a:prstGeom>
        </p:spPr>
        <p:txBody>
          <a:bodyPr>
            <a:spAutoFit/>
          </a:bodyPr>
          <a:lstStyle/>
          <a:p>
            <a:r>
              <a:rPr lang="en-US" b="1" dirty="0">
                <a:hlinkClick r:id="rId3"/>
              </a:rPr>
              <a:t>https://www.w3.org/WAI/WCAG21/quickref/?versions=2.0&amp;showtechniques=11%2C121#principle4</a:t>
            </a:r>
            <a:endParaRPr lang="en-US" b="1" dirty="0"/>
          </a:p>
        </p:txBody>
      </p:sp>
    </p:spTree>
    <p:extLst>
      <p:ext uri="{BB962C8B-B14F-4D97-AF65-F5344CB8AC3E}">
        <p14:creationId xmlns:p14="http://schemas.microsoft.com/office/powerpoint/2010/main" val="2035571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637846"/>
          </a:xfrm>
        </p:spPr>
        <p:txBody>
          <a:bodyPr>
            <a:normAutofit fontScale="90000"/>
          </a:bodyPr>
          <a:lstStyle/>
          <a:p>
            <a:r>
              <a:rPr lang="en-US" b="1" dirty="0"/>
              <a:t>1 Perceivable</a:t>
            </a:r>
            <a:r>
              <a:rPr lang="en-US" altLang="zh-CN" b="1" dirty="0"/>
              <a:t>-I</a:t>
            </a:r>
            <a:r>
              <a:rPr lang="en-US" b="1" dirty="0"/>
              <a:t>nformation and user interface components must be presentable to users in ways they can perceive.</a:t>
            </a:r>
          </a:p>
        </p:txBody>
      </p:sp>
      <p:sp>
        <p:nvSpPr>
          <p:cNvPr id="3" name="Content Placeholder 2"/>
          <p:cNvSpPr>
            <a:spLocks noGrp="1"/>
          </p:cNvSpPr>
          <p:nvPr>
            <p:ph idx="1"/>
          </p:nvPr>
        </p:nvSpPr>
        <p:spPr>
          <a:xfrm>
            <a:off x="957942" y="2253343"/>
            <a:ext cx="10395857" cy="3937907"/>
          </a:xfrm>
        </p:spPr>
        <p:txBody>
          <a:bodyPr>
            <a:normAutofit/>
          </a:bodyPr>
          <a:lstStyle/>
          <a:p>
            <a:pPr marL="576263" indent="-576263">
              <a:spcBef>
                <a:spcPts val="1800"/>
              </a:spcBef>
              <a:buNone/>
            </a:pPr>
            <a:r>
              <a:rPr lang="en-US" dirty="0"/>
              <a:t>1.1 Provide </a:t>
            </a:r>
            <a:r>
              <a:rPr lang="en-US" dirty="0">
                <a:solidFill>
                  <a:srgbClr val="FF0000"/>
                </a:solidFill>
              </a:rPr>
              <a:t>text alternatives </a:t>
            </a:r>
            <a:r>
              <a:rPr lang="en-US" dirty="0"/>
              <a:t>for any non-text content so that it can be changed into other forms people need, such as </a:t>
            </a:r>
            <a:r>
              <a:rPr lang="en-US" b="1" dirty="0"/>
              <a:t>large print, braille, speech, symbols or simpler language</a:t>
            </a:r>
            <a:r>
              <a:rPr lang="en-US" dirty="0"/>
              <a:t>.</a:t>
            </a:r>
          </a:p>
          <a:p>
            <a:pPr marL="576263" indent="-576263">
              <a:spcBef>
                <a:spcPts val="1800"/>
              </a:spcBef>
              <a:buNone/>
            </a:pPr>
            <a:r>
              <a:rPr lang="en-US" dirty="0"/>
              <a:t>1.2 Provide </a:t>
            </a:r>
            <a:r>
              <a:rPr lang="en-US" dirty="0">
                <a:solidFill>
                  <a:srgbClr val="FF0000"/>
                </a:solidFill>
              </a:rPr>
              <a:t>alternatives for time-based media</a:t>
            </a:r>
            <a:r>
              <a:rPr lang="en-US" dirty="0"/>
              <a:t>.</a:t>
            </a:r>
          </a:p>
          <a:p>
            <a:pPr marL="576263" indent="-576263">
              <a:spcBef>
                <a:spcPts val="1800"/>
              </a:spcBef>
              <a:buNone/>
            </a:pPr>
            <a:r>
              <a:rPr lang="en-US" dirty="0"/>
              <a:t>1.3 </a:t>
            </a:r>
            <a:r>
              <a:rPr lang="en-US" dirty="0">
                <a:solidFill>
                  <a:srgbClr val="FF0000"/>
                </a:solidFill>
              </a:rPr>
              <a:t>Create content that can be presented in different ways </a:t>
            </a:r>
            <a:r>
              <a:rPr lang="en-US" dirty="0"/>
              <a:t>(for example simpler layout) without losing information or structure.</a:t>
            </a:r>
          </a:p>
          <a:p>
            <a:pPr marL="576263" indent="-576263">
              <a:spcBef>
                <a:spcPts val="1800"/>
              </a:spcBef>
              <a:buNone/>
            </a:pPr>
            <a:r>
              <a:rPr lang="en-US" dirty="0"/>
              <a:t>1.4 Make it easier for users </a:t>
            </a:r>
            <a:r>
              <a:rPr lang="en-US" dirty="0">
                <a:solidFill>
                  <a:srgbClr val="FF0000"/>
                </a:solidFill>
              </a:rPr>
              <a:t>to see and hear content </a:t>
            </a:r>
            <a:r>
              <a:rPr lang="en-US" dirty="0"/>
              <a:t>including separating foreground from background.</a:t>
            </a:r>
          </a:p>
        </p:txBody>
      </p:sp>
      <p:sp>
        <p:nvSpPr>
          <p:cNvPr id="4" name="Slide Number Placeholder 3"/>
          <p:cNvSpPr>
            <a:spLocks noGrp="1"/>
          </p:cNvSpPr>
          <p:nvPr>
            <p:ph type="sldNum" sz="quarter" idx="12"/>
          </p:nvPr>
        </p:nvSpPr>
        <p:spPr/>
        <p:txBody>
          <a:bodyPr/>
          <a:lstStyle/>
          <a:p>
            <a:fld id="{DCB89356-2223-40A3-854D-9E858CF67969}" type="slidenum">
              <a:rPr lang="en-US" smtClean="0"/>
              <a:t>17</a:t>
            </a:fld>
            <a:endParaRPr lang="en-US"/>
          </a:p>
        </p:txBody>
      </p:sp>
    </p:spTree>
    <p:extLst>
      <p:ext uri="{BB962C8B-B14F-4D97-AF65-F5344CB8AC3E}">
        <p14:creationId xmlns:p14="http://schemas.microsoft.com/office/powerpoint/2010/main" val="27641964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Guideline 1.1 Provide text alternatives for all non-text content </a:t>
            </a:r>
          </a:p>
        </p:txBody>
      </p:sp>
      <p:sp>
        <p:nvSpPr>
          <p:cNvPr id="3" name="Content Placeholder 2"/>
          <p:cNvSpPr>
            <a:spLocks noGrp="1"/>
          </p:cNvSpPr>
          <p:nvPr>
            <p:ph idx="1"/>
          </p:nvPr>
        </p:nvSpPr>
        <p:spPr>
          <a:xfrm>
            <a:off x="838200" y="5313169"/>
            <a:ext cx="10515600" cy="863794"/>
          </a:xfrm>
        </p:spPr>
        <p:txBody>
          <a:bodyPr/>
          <a:lstStyle/>
          <a:p>
            <a:pPr marL="0" indent="0">
              <a:buNone/>
            </a:pPr>
            <a:r>
              <a:rPr lang="en-US" altLang="zh-CN" dirty="0"/>
              <a:t>Alt text will be displaced when the image is not available. Screen readers will read the text for blind people.</a:t>
            </a:r>
            <a:endParaRPr lang="en-US" dirty="0"/>
          </a:p>
        </p:txBody>
      </p:sp>
      <p:pic>
        <p:nvPicPr>
          <p:cNvPr id="4" name="Picture 3"/>
          <p:cNvPicPr>
            <a:picLocks noChangeAspect="1"/>
          </p:cNvPicPr>
          <p:nvPr/>
        </p:nvPicPr>
        <p:blipFill>
          <a:blip r:embed="rId3"/>
          <a:stretch>
            <a:fillRect/>
          </a:stretch>
        </p:blipFill>
        <p:spPr>
          <a:xfrm>
            <a:off x="4234047" y="2491048"/>
            <a:ext cx="7670437" cy="1867524"/>
          </a:xfrm>
          <a:prstGeom prst="rect">
            <a:avLst/>
          </a:prstGeom>
        </p:spPr>
      </p:pic>
      <p:pic>
        <p:nvPicPr>
          <p:cNvPr id="1026" name="Picture 2" descr="A student working on a comput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6047" y="1977928"/>
            <a:ext cx="3048000" cy="30480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4234047" y="6311900"/>
            <a:ext cx="3723905" cy="369332"/>
          </a:xfrm>
          <a:prstGeom prst="rect">
            <a:avLst/>
          </a:prstGeom>
        </p:spPr>
        <p:txBody>
          <a:bodyPr wrap="none">
            <a:spAutoFit/>
          </a:bodyPr>
          <a:lstStyle/>
          <a:p>
            <a:r>
              <a:rPr lang="en-US" dirty="0"/>
              <a:t>https://it.illinoisstate.edu/academics/</a:t>
            </a:r>
          </a:p>
        </p:txBody>
      </p:sp>
      <p:sp>
        <p:nvSpPr>
          <p:cNvPr id="6" name="Slide Number Placeholder 5"/>
          <p:cNvSpPr>
            <a:spLocks noGrp="1"/>
          </p:cNvSpPr>
          <p:nvPr>
            <p:ph type="sldNum" sz="quarter" idx="12"/>
          </p:nvPr>
        </p:nvSpPr>
        <p:spPr/>
        <p:txBody>
          <a:bodyPr/>
          <a:lstStyle/>
          <a:p>
            <a:fld id="{DCB89356-2223-40A3-854D-9E858CF67969}" type="slidenum">
              <a:rPr lang="en-US" smtClean="0"/>
              <a:t>18</a:t>
            </a:fld>
            <a:endParaRPr lang="en-US"/>
          </a:p>
        </p:txBody>
      </p:sp>
    </p:spTree>
    <p:extLst>
      <p:ext uri="{BB962C8B-B14F-4D97-AF65-F5344CB8AC3E}">
        <p14:creationId xmlns:p14="http://schemas.microsoft.com/office/powerpoint/2010/main" val="10613835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 reader alt attribute accessibility test</a:t>
            </a:r>
          </a:p>
        </p:txBody>
      </p:sp>
      <p:sp>
        <p:nvSpPr>
          <p:cNvPr id="3" name="Content Placeholder 2"/>
          <p:cNvSpPr>
            <a:spLocks noGrp="1"/>
          </p:cNvSpPr>
          <p:nvPr>
            <p:ph idx="1"/>
          </p:nvPr>
        </p:nvSpPr>
        <p:spPr/>
        <p:txBody>
          <a:bodyPr/>
          <a:lstStyle/>
          <a:p>
            <a:pPr>
              <a:buFont typeface="Wingdings" panose="05000000000000000000" pitchFamily="2" charset="2"/>
              <a:buChar char="§"/>
            </a:pPr>
            <a:r>
              <a:rPr lang="en-US" dirty="0"/>
              <a:t>Screen readers available at ISU library</a:t>
            </a:r>
          </a:p>
          <a:p>
            <a:pPr lvl="1"/>
            <a:r>
              <a:rPr lang="en-US" dirty="0"/>
              <a:t>JAWS</a:t>
            </a:r>
          </a:p>
          <a:p>
            <a:pPr lvl="1"/>
            <a:r>
              <a:rPr lang="en-US" dirty="0"/>
              <a:t>Zoom Text Magnifier/Reader </a:t>
            </a:r>
          </a:p>
          <a:p>
            <a:pPr>
              <a:buFont typeface="Wingdings" panose="05000000000000000000" pitchFamily="2" charset="2"/>
              <a:buChar char="§"/>
            </a:pPr>
            <a:r>
              <a:rPr lang="en-US" dirty="0"/>
              <a:t>Screen readers on phones, turn it on and try it</a:t>
            </a:r>
          </a:p>
          <a:p>
            <a:pPr lvl="1"/>
            <a:r>
              <a:rPr lang="en-US" dirty="0"/>
              <a:t>Voiceo</a:t>
            </a:r>
            <a:r>
              <a:rPr lang="en-US" altLang="zh-CN" dirty="0"/>
              <a:t>ver-iPhone</a:t>
            </a:r>
          </a:p>
          <a:p>
            <a:pPr lvl="1"/>
            <a:r>
              <a:rPr lang="en-US" altLang="zh-CN" dirty="0"/>
              <a:t>Talkback – Android</a:t>
            </a:r>
          </a:p>
          <a:p>
            <a:r>
              <a:rPr lang="en-US" altLang="zh-CN" dirty="0" err="1"/>
              <a:t>ChromeVox</a:t>
            </a:r>
            <a:r>
              <a:rPr lang="en-US" altLang="zh-CN" dirty="0"/>
              <a:t>-screen reader on Chrome</a:t>
            </a:r>
          </a:p>
          <a:p>
            <a:pPr lvl="1"/>
            <a:endParaRPr lang="en-US" dirty="0"/>
          </a:p>
        </p:txBody>
      </p:sp>
      <p:sp>
        <p:nvSpPr>
          <p:cNvPr id="5" name="Rectangle 4"/>
          <p:cNvSpPr/>
          <p:nvPr/>
        </p:nvSpPr>
        <p:spPr>
          <a:xfrm>
            <a:off x="838200" y="5807631"/>
            <a:ext cx="5162888" cy="369332"/>
          </a:xfrm>
          <a:prstGeom prst="rect">
            <a:avLst/>
          </a:prstGeom>
        </p:spPr>
        <p:txBody>
          <a:bodyPr wrap="none">
            <a:spAutoFit/>
          </a:bodyPr>
          <a:lstStyle/>
          <a:p>
            <a:r>
              <a:rPr lang="en-US" b="1" dirty="0"/>
              <a:t>https://www.youtube.com/watch?v=NvqasTVoW98</a:t>
            </a:r>
          </a:p>
        </p:txBody>
      </p:sp>
      <p:sp>
        <p:nvSpPr>
          <p:cNvPr id="4" name="Slide Number Placeholder 3"/>
          <p:cNvSpPr>
            <a:spLocks noGrp="1"/>
          </p:cNvSpPr>
          <p:nvPr>
            <p:ph type="sldNum" sz="quarter" idx="12"/>
          </p:nvPr>
        </p:nvSpPr>
        <p:spPr/>
        <p:txBody>
          <a:bodyPr/>
          <a:lstStyle/>
          <a:p>
            <a:fld id="{DCB89356-2223-40A3-854D-9E858CF67969}" type="slidenum">
              <a:rPr lang="en-US" smtClean="0"/>
              <a:t>19</a:t>
            </a:fld>
            <a:endParaRPr lang="en-US"/>
          </a:p>
        </p:txBody>
      </p:sp>
      <p:sp>
        <p:nvSpPr>
          <p:cNvPr id="8" name="Rectangle 7">
            <a:extLst>
              <a:ext uri="{FF2B5EF4-FFF2-40B4-BE49-F238E27FC236}">
                <a16:creationId xmlns:a16="http://schemas.microsoft.com/office/drawing/2014/main" id="{CC27522A-789E-437B-BB94-C85E822F9A8C}"/>
              </a:ext>
            </a:extLst>
          </p:cNvPr>
          <p:cNvSpPr/>
          <p:nvPr/>
        </p:nvSpPr>
        <p:spPr>
          <a:xfrm>
            <a:off x="838200" y="5161300"/>
            <a:ext cx="6096000" cy="707886"/>
          </a:xfrm>
          <a:prstGeom prst="rect">
            <a:avLst/>
          </a:prstGeom>
        </p:spPr>
        <p:txBody>
          <a:bodyPr>
            <a:spAutoFit/>
          </a:bodyPr>
          <a:lstStyle/>
          <a:p>
            <a:endParaRPr lang="en-US" sz="2000" b="1" dirty="0"/>
          </a:p>
          <a:p>
            <a:r>
              <a:rPr lang="en-US" sz="2000" b="1" dirty="0"/>
              <a:t>Screen reader alt attribute accessibility test</a:t>
            </a:r>
          </a:p>
        </p:txBody>
      </p:sp>
    </p:spTree>
    <p:extLst>
      <p:ext uri="{BB962C8B-B14F-4D97-AF65-F5344CB8AC3E}">
        <p14:creationId xmlns:p14="http://schemas.microsoft.com/office/powerpoint/2010/main" val="1629011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Today’s Content</a:t>
            </a:r>
          </a:p>
        </p:txBody>
      </p:sp>
      <p:sp>
        <p:nvSpPr>
          <p:cNvPr id="3" name="Content Placeholder 2"/>
          <p:cNvSpPr>
            <a:spLocks noGrp="1"/>
          </p:cNvSpPr>
          <p:nvPr>
            <p:ph idx="1"/>
          </p:nvPr>
        </p:nvSpPr>
        <p:spPr>
          <a:xfrm>
            <a:off x="838200" y="1825626"/>
            <a:ext cx="10515600" cy="1325564"/>
          </a:xfrm>
        </p:spPr>
        <p:txBody>
          <a:bodyPr/>
          <a:lstStyle/>
          <a:p>
            <a:r>
              <a:rPr lang="en-US" dirty="0"/>
              <a:t>What is Web Accessibility</a:t>
            </a:r>
          </a:p>
          <a:p>
            <a:r>
              <a:rPr lang="en-US" dirty="0"/>
              <a:t>W3C standards-WCAG (Web Content Accessibility Guidelines)</a:t>
            </a:r>
          </a:p>
        </p:txBody>
      </p:sp>
      <p:sp>
        <p:nvSpPr>
          <p:cNvPr id="4" name="Slide Number Placeholder 3"/>
          <p:cNvSpPr>
            <a:spLocks noGrp="1"/>
          </p:cNvSpPr>
          <p:nvPr>
            <p:ph type="sldNum" sz="quarter" idx="12"/>
          </p:nvPr>
        </p:nvSpPr>
        <p:spPr/>
        <p:txBody>
          <a:bodyPr/>
          <a:lstStyle/>
          <a:p>
            <a:fld id="{DCB89356-2223-40A3-854D-9E858CF67969}" type="slidenum">
              <a:rPr lang="en-US" smtClean="0"/>
              <a:t>2</a:t>
            </a:fld>
            <a:endParaRPr lang="en-US"/>
          </a:p>
        </p:txBody>
      </p:sp>
    </p:spTree>
    <p:extLst>
      <p:ext uri="{BB962C8B-B14F-4D97-AF65-F5344CB8AC3E}">
        <p14:creationId xmlns:p14="http://schemas.microsoft.com/office/powerpoint/2010/main" val="3730089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Guideline 1.2 Provide synchronized alternatives for multimedia</a:t>
            </a:r>
          </a:p>
        </p:txBody>
      </p:sp>
      <p:pic>
        <p:nvPicPr>
          <p:cNvPr id="5" name="Content Placeholder 4"/>
          <p:cNvPicPr>
            <a:picLocks noGrp="1" noChangeAspect="1"/>
          </p:cNvPicPr>
          <p:nvPr>
            <p:ph idx="1"/>
          </p:nvPr>
        </p:nvPicPr>
        <p:blipFill>
          <a:blip r:embed="rId3"/>
          <a:stretch>
            <a:fillRect/>
          </a:stretch>
        </p:blipFill>
        <p:spPr>
          <a:xfrm>
            <a:off x="2506476" y="1923393"/>
            <a:ext cx="5938828" cy="3454430"/>
          </a:xfrm>
          <a:prstGeom prst="rect">
            <a:avLst/>
          </a:prstGeom>
        </p:spPr>
      </p:pic>
      <p:sp>
        <p:nvSpPr>
          <p:cNvPr id="4" name="Rectangle 3"/>
          <p:cNvSpPr/>
          <p:nvPr/>
        </p:nvSpPr>
        <p:spPr>
          <a:xfrm>
            <a:off x="2568107" y="5845504"/>
            <a:ext cx="5815566" cy="369332"/>
          </a:xfrm>
          <a:prstGeom prst="rect">
            <a:avLst/>
          </a:prstGeom>
        </p:spPr>
        <p:txBody>
          <a:bodyPr wrap="none">
            <a:spAutoFit/>
          </a:bodyPr>
          <a:lstStyle/>
          <a:p>
            <a:r>
              <a:rPr lang="en-US" altLang="zh-CN" dirty="0"/>
              <a:t>S</a:t>
            </a:r>
            <a:r>
              <a:rPr lang="en-US" dirty="0"/>
              <a:t>ynchronized captioning with audio and video presentations</a:t>
            </a:r>
          </a:p>
        </p:txBody>
      </p:sp>
      <p:sp>
        <p:nvSpPr>
          <p:cNvPr id="3" name="Slide Number Placeholder 2"/>
          <p:cNvSpPr>
            <a:spLocks noGrp="1"/>
          </p:cNvSpPr>
          <p:nvPr>
            <p:ph type="sldNum" sz="quarter" idx="12"/>
          </p:nvPr>
        </p:nvSpPr>
        <p:spPr/>
        <p:txBody>
          <a:bodyPr/>
          <a:lstStyle/>
          <a:p>
            <a:fld id="{DCB89356-2223-40A3-854D-9E858CF67969}" type="slidenum">
              <a:rPr lang="en-US" smtClean="0"/>
              <a:t>20</a:t>
            </a:fld>
            <a:endParaRPr lang="en-US"/>
          </a:p>
        </p:txBody>
      </p:sp>
      <p:sp>
        <p:nvSpPr>
          <p:cNvPr id="6" name="Rectangle 5"/>
          <p:cNvSpPr/>
          <p:nvPr/>
        </p:nvSpPr>
        <p:spPr>
          <a:xfrm>
            <a:off x="2568107" y="6169580"/>
            <a:ext cx="4933338" cy="369332"/>
          </a:xfrm>
          <a:prstGeom prst="rect">
            <a:avLst/>
          </a:prstGeom>
        </p:spPr>
        <p:txBody>
          <a:bodyPr wrap="none">
            <a:spAutoFit/>
          </a:bodyPr>
          <a:lstStyle/>
          <a:p>
            <a:r>
              <a:rPr lang="en-US" dirty="0">
                <a:hlinkClick r:id="rId4"/>
              </a:rPr>
              <a:t>https://www.youtube.com/watch?v=cxMaFsDv8Pc</a:t>
            </a:r>
            <a:endParaRPr lang="en-US" dirty="0"/>
          </a:p>
        </p:txBody>
      </p:sp>
    </p:spTree>
    <p:extLst>
      <p:ext uri="{BB962C8B-B14F-4D97-AF65-F5344CB8AC3E}">
        <p14:creationId xmlns:p14="http://schemas.microsoft.com/office/powerpoint/2010/main" val="3335607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YouTube Automatic Caption FAIL</a:t>
            </a:r>
          </a:p>
        </p:txBody>
      </p:sp>
      <p:sp>
        <p:nvSpPr>
          <p:cNvPr id="3" name="Content Placeholder 2"/>
          <p:cNvSpPr>
            <a:spLocks noGrp="1"/>
          </p:cNvSpPr>
          <p:nvPr>
            <p:ph idx="1"/>
          </p:nvPr>
        </p:nvSpPr>
        <p:spPr/>
        <p:txBody>
          <a:bodyPr/>
          <a:lstStyle/>
          <a:p>
            <a:pPr marL="0" indent="0">
              <a:buNone/>
            </a:pPr>
            <a:r>
              <a:rPr lang="en-US" dirty="0"/>
              <a:t>AI has a lot room for improvement for translation</a:t>
            </a:r>
          </a:p>
        </p:txBody>
      </p:sp>
      <p:pic>
        <p:nvPicPr>
          <p:cNvPr id="3074" name="Picture 2" descr="my book stated cleavage come from a faraway land 03:29/22:1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538624"/>
            <a:ext cx="5257251" cy="322455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6378464" y="2538624"/>
            <a:ext cx="4975336" cy="3007152"/>
          </a:xfrm>
          <a:prstGeom prst="rect">
            <a:avLst/>
          </a:prstGeom>
        </p:spPr>
      </p:pic>
      <p:sp>
        <p:nvSpPr>
          <p:cNvPr id="5" name="Rectangle 4"/>
          <p:cNvSpPr/>
          <p:nvPr/>
        </p:nvSpPr>
        <p:spPr>
          <a:xfrm>
            <a:off x="1345325" y="5942568"/>
            <a:ext cx="7955782" cy="369332"/>
          </a:xfrm>
          <a:prstGeom prst="rect">
            <a:avLst/>
          </a:prstGeom>
        </p:spPr>
        <p:txBody>
          <a:bodyPr wrap="square">
            <a:spAutoFit/>
          </a:bodyPr>
          <a:lstStyle/>
          <a:p>
            <a:r>
              <a:rPr lang="en-US" dirty="0"/>
              <a:t>https://knowyourmeme.com/memes/youtube-automatic-caption-fail</a:t>
            </a:r>
          </a:p>
        </p:txBody>
      </p:sp>
      <p:sp>
        <p:nvSpPr>
          <p:cNvPr id="6" name="Slide Number Placeholder 5"/>
          <p:cNvSpPr>
            <a:spLocks noGrp="1"/>
          </p:cNvSpPr>
          <p:nvPr>
            <p:ph type="sldNum" sz="quarter" idx="12"/>
          </p:nvPr>
        </p:nvSpPr>
        <p:spPr/>
        <p:txBody>
          <a:bodyPr/>
          <a:lstStyle/>
          <a:p>
            <a:fld id="{DCB89356-2223-40A3-854D-9E858CF67969}" type="slidenum">
              <a:rPr lang="en-US" smtClean="0"/>
              <a:t>21</a:t>
            </a:fld>
            <a:endParaRPr lang="en-US"/>
          </a:p>
        </p:txBody>
      </p:sp>
    </p:spTree>
    <p:extLst>
      <p:ext uri="{BB962C8B-B14F-4D97-AF65-F5344CB8AC3E}">
        <p14:creationId xmlns:p14="http://schemas.microsoft.com/office/powerpoint/2010/main" val="23434872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4DA0BDB-AE4B-4B69-BF48-AF0F858A85C2}"/>
              </a:ext>
            </a:extLst>
          </p:cNvPr>
          <p:cNvSpPr>
            <a:spLocks noGrp="1"/>
          </p:cNvSpPr>
          <p:nvPr>
            <p:ph type="sldNum" sz="quarter" idx="12"/>
          </p:nvPr>
        </p:nvSpPr>
        <p:spPr/>
        <p:txBody>
          <a:bodyPr/>
          <a:lstStyle/>
          <a:p>
            <a:fld id="{DCB89356-2223-40A3-854D-9E858CF67969}" type="slidenum">
              <a:rPr lang="en-US" smtClean="0"/>
              <a:t>22</a:t>
            </a:fld>
            <a:endParaRPr lang="en-US"/>
          </a:p>
        </p:txBody>
      </p:sp>
      <p:pic>
        <p:nvPicPr>
          <p:cNvPr id="1026" name="Picture 2">
            <a:extLst>
              <a:ext uri="{FF2B5EF4-FFF2-40B4-BE49-F238E27FC236}">
                <a16:creationId xmlns:a16="http://schemas.microsoft.com/office/drawing/2014/main" id="{9863E496-CF75-42EB-BD66-4C44D60392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6998" y="681037"/>
            <a:ext cx="8118003" cy="512470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7C65B05-B582-44D5-9178-54796B5A12A4}"/>
              </a:ext>
            </a:extLst>
          </p:cNvPr>
          <p:cNvSpPr/>
          <p:nvPr/>
        </p:nvSpPr>
        <p:spPr>
          <a:xfrm>
            <a:off x="6277232" y="1309816"/>
            <a:ext cx="4028303" cy="459671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71811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539089"/>
          </a:xfrm>
        </p:spPr>
        <p:txBody>
          <a:bodyPr>
            <a:normAutofit fontScale="90000"/>
          </a:bodyPr>
          <a:lstStyle/>
          <a:p>
            <a:r>
              <a:rPr lang="en-US" sz="4000" b="1" dirty="0"/>
              <a:t>1.4 Make it easier for users to see and hear content including separating foreground from background</a:t>
            </a:r>
            <a:br>
              <a:rPr lang="en-US" dirty="0"/>
            </a:br>
            <a:endParaRPr lang="en-US" b="1" dirty="0"/>
          </a:p>
        </p:txBody>
      </p:sp>
      <p:sp>
        <p:nvSpPr>
          <p:cNvPr id="3" name="Content Placeholder 2"/>
          <p:cNvSpPr>
            <a:spLocks noGrp="1"/>
          </p:cNvSpPr>
          <p:nvPr>
            <p:ph idx="1"/>
          </p:nvPr>
        </p:nvSpPr>
        <p:spPr>
          <a:xfrm>
            <a:off x="838200" y="1680254"/>
            <a:ext cx="10515600" cy="4351338"/>
          </a:xfrm>
        </p:spPr>
        <p:txBody>
          <a:bodyPr/>
          <a:lstStyle/>
          <a:p>
            <a:pPr marL="0" indent="0">
              <a:buNone/>
            </a:pPr>
            <a:r>
              <a:rPr lang="en-US" b="1" dirty="0"/>
              <a:t>Color Contrast Checker</a:t>
            </a:r>
            <a:endParaRPr lang="en-US" dirty="0"/>
          </a:p>
        </p:txBody>
      </p:sp>
      <p:sp>
        <p:nvSpPr>
          <p:cNvPr id="4" name="Rectangle 3"/>
          <p:cNvSpPr/>
          <p:nvPr/>
        </p:nvSpPr>
        <p:spPr>
          <a:xfrm>
            <a:off x="838200" y="6085568"/>
            <a:ext cx="4687052" cy="369332"/>
          </a:xfrm>
          <a:prstGeom prst="rect">
            <a:avLst/>
          </a:prstGeom>
        </p:spPr>
        <p:txBody>
          <a:bodyPr wrap="none">
            <a:spAutoFit/>
          </a:bodyPr>
          <a:lstStyle/>
          <a:p>
            <a:r>
              <a:rPr lang="en-US" dirty="0"/>
              <a:t>https://webaim.org/resources/contrastchecker/</a:t>
            </a:r>
          </a:p>
        </p:txBody>
      </p:sp>
      <p:pic>
        <p:nvPicPr>
          <p:cNvPr id="5" name="Picture 4"/>
          <p:cNvPicPr>
            <a:picLocks noChangeAspect="1"/>
          </p:cNvPicPr>
          <p:nvPr/>
        </p:nvPicPr>
        <p:blipFill>
          <a:blip r:embed="rId3"/>
          <a:stretch>
            <a:fillRect/>
          </a:stretch>
        </p:blipFill>
        <p:spPr>
          <a:xfrm>
            <a:off x="592041" y="2178294"/>
            <a:ext cx="4616554" cy="3593900"/>
          </a:xfrm>
          <a:prstGeom prst="rect">
            <a:avLst/>
          </a:prstGeom>
        </p:spPr>
      </p:pic>
      <p:sp>
        <p:nvSpPr>
          <p:cNvPr id="6" name="Slide Number Placeholder 5"/>
          <p:cNvSpPr>
            <a:spLocks noGrp="1"/>
          </p:cNvSpPr>
          <p:nvPr>
            <p:ph type="sldNum" sz="quarter" idx="12"/>
          </p:nvPr>
        </p:nvSpPr>
        <p:spPr/>
        <p:txBody>
          <a:bodyPr/>
          <a:lstStyle/>
          <a:p>
            <a:fld id="{DCB89356-2223-40A3-854D-9E858CF67969}" type="slidenum">
              <a:rPr lang="en-US" smtClean="0"/>
              <a:t>23</a:t>
            </a:fld>
            <a:endParaRPr lang="en-US"/>
          </a:p>
        </p:txBody>
      </p:sp>
      <p:sp>
        <p:nvSpPr>
          <p:cNvPr id="9" name="TextBox 8">
            <a:extLst>
              <a:ext uri="{FF2B5EF4-FFF2-40B4-BE49-F238E27FC236}">
                <a16:creationId xmlns:a16="http://schemas.microsoft.com/office/drawing/2014/main" id="{20A305AB-8B55-48D0-8B5B-F61A3360E7B3}"/>
              </a:ext>
            </a:extLst>
          </p:cNvPr>
          <p:cNvSpPr txBox="1"/>
          <p:nvPr/>
        </p:nvSpPr>
        <p:spPr>
          <a:xfrm>
            <a:off x="7044744" y="3855923"/>
            <a:ext cx="3146626" cy="646331"/>
          </a:xfrm>
          <a:prstGeom prst="rect">
            <a:avLst/>
          </a:prstGeom>
          <a:noFill/>
        </p:spPr>
        <p:txBody>
          <a:bodyPr wrap="square" rtlCol="0">
            <a:spAutoFit/>
          </a:bodyPr>
          <a:lstStyle/>
          <a:p>
            <a:r>
              <a:rPr lang="en-US" altLang="zh-CN" b="1" dirty="0"/>
              <a:t>WCAG:</a:t>
            </a:r>
            <a:r>
              <a:rPr lang="zh-CN" altLang="en-US" b="1" dirty="0"/>
              <a:t> </a:t>
            </a:r>
            <a:r>
              <a:rPr lang="en-US" b="1" dirty="0"/>
              <a:t>Web Content Accessibility Guidelines</a:t>
            </a:r>
          </a:p>
        </p:txBody>
      </p:sp>
      <p:cxnSp>
        <p:nvCxnSpPr>
          <p:cNvPr id="11" name="Straight Arrow Connector 10">
            <a:extLst>
              <a:ext uri="{FF2B5EF4-FFF2-40B4-BE49-F238E27FC236}">
                <a16:creationId xmlns:a16="http://schemas.microsoft.com/office/drawing/2014/main" id="{3E68E674-567B-4F3B-8F6D-CC6D809E8668}"/>
              </a:ext>
            </a:extLst>
          </p:cNvPr>
          <p:cNvCxnSpPr>
            <a:stCxn id="9" idx="1"/>
          </p:cNvCxnSpPr>
          <p:nvPr/>
        </p:nvCxnSpPr>
        <p:spPr>
          <a:xfrm flipH="1">
            <a:off x="1416676" y="4179089"/>
            <a:ext cx="5628068" cy="3285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05651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12573"/>
            <a:ext cx="10515600" cy="874201"/>
          </a:xfrm>
        </p:spPr>
        <p:txBody>
          <a:bodyPr/>
          <a:lstStyle/>
          <a:p>
            <a:r>
              <a:rPr lang="en-US" b="1" dirty="0"/>
              <a:t>2 Operable</a:t>
            </a:r>
          </a:p>
        </p:txBody>
      </p:sp>
      <p:sp>
        <p:nvSpPr>
          <p:cNvPr id="3" name="Content Placeholder 2"/>
          <p:cNvSpPr>
            <a:spLocks noGrp="1"/>
          </p:cNvSpPr>
          <p:nvPr>
            <p:ph idx="1"/>
          </p:nvPr>
        </p:nvSpPr>
        <p:spPr>
          <a:xfrm>
            <a:off x="945204" y="1339242"/>
            <a:ext cx="10515600" cy="2474001"/>
          </a:xfrm>
        </p:spPr>
        <p:txBody>
          <a:bodyPr/>
          <a:lstStyle/>
          <a:p>
            <a:pPr marL="0" indent="0">
              <a:buNone/>
            </a:pPr>
            <a:r>
              <a:rPr lang="en-US" dirty="0"/>
              <a:t>2.1 Make all functionality available from a keyboard.</a:t>
            </a:r>
          </a:p>
          <a:p>
            <a:pPr marL="0" indent="0">
              <a:buNone/>
            </a:pPr>
            <a:r>
              <a:rPr lang="en-US" dirty="0"/>
              <a:t>2.2 Provide users enough time to read and use content.</a:t>
            </a:r>
          </a:p>
          <a:p>
            <a:pPr marL="0" indent="0">
              <a:buNone/>
            </a:pPr>
            <a:r>
              <a:rPr lang="en-US" dirty="0"/>
              <a:t>2.3 Do not design content in a way that is known to cause seizures.</a:t>
            </a:r>
          </a:p>
          <a:p>
            <a:pPr marL="0" indent="0">
              <a:buNone/>
            </a:pPr>
            <a:r>
              <a:rPr lang="en-US" dirty="0"/>
              <a:t>2.4 Provide ways to help users navigate, find content, and determine where they are.</a:t>
            </a:r>
          </a:p>
          <a:p>
            <a:endParaRPr lang="en-US" dirty="0"/>
          </a:p>
        </p:txBody>
      </p:sp>
      <p:sp>
        <p:nvSpPr>
          <p:cNvPr id="5" name="Slide Number Placeholder 4"/>
          <p:cNvSpPr>
            <a:spLocks noGrp="1"/>
          </p:cNvSpPr>
          <p:nvPr>
            <p:ph type="sldNum" sz="quarter" idx="12"/>
          </p:nvPr>
        </p:nvSpPr>
        <p:spPr/>
        <p:txBody>
          <a:bodyPr/>
          <a:lstStyle/>
          <a:p>
            <a:fld id="{DCB89356-2223-40A3-854D-9E858CF67969}" type="slidenum">
              <a:rPr lang="en-US" smtClean="0"/>
              <a:t>24</a:t>
            </a:fld>
            <a:endParaRPr lang="en-US"/>
          </a:p>
        </p:txBody>
      </p:sp>
    </p:spTree>
    <p:extLst>
      <p:ext uri="{BB962C8B-B14F-4D97-AF65-F5344CB8AC3E}">
        <p14:creationId xmlns:p14="http://schemas.microsoft.com/office/powerpoint/2010/main" val="14052492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2.1 Make all functionality available from a keyboard</a:t>
            </a:r>
          </a:p>
        </p:txBody>
      </p:sp>
      <p:sp>
        <p:nvSpPr>
          <p:cNvPr id="3" name="Content Placeholder 2"/>
          <p:cNvSpPr>
            <a:spLocks noGrp="1"/>
          </p:cNvSpPr>
          <p:nvPr>
            <p:ph idx="1"/>
          </p:nvPr>
        </p:nvSpPr>
        <p:spPr/>
        <p:txBody>
          <a:bodyPr/>
          <a:lstStyle/>
          <a:p>
            <a:pPr marL="0" indent="0">
              <a:buNone/>
            </a:pPr>
            <a:r>
              <a:rPr lang="en-US" dirty="0"/>
              <a:t>For example, you can navigate with the Tab key</a:t>
            </a:r>
          </a:p>
        </p:txBody>
      </p:sp>
      <p:sp>
        <p:nvSpPr>
          <p:cNvPr id="4" name="Slide Number Placeholder 3"/>
          <p:cNvSpPr>
            <a:spLocks noGrp="1"/>
          </p:cNvSpPr>
          <p:nvPr>
            <p:ph type="sldNum" sz="quarter" idx="12"/>
          </p:nvPr>
        </p:nvSpPr>
        <p:spPr/>
        <p:txBody>
          <a:bodyPr/>
          <a:lstStyle/>
          <a:p>
            <a:fld id="{DCB89356-2223-40A3-854D-9E858CF67969}" type="slidenum">
              <a:rPr lang="en-US" smtClean="0"/>
              <a:t>25</a:t>
            </a:fld>
            <a:endParaRPr lang="en-US"/>
          </a:p>
        </p:txBody>
      </p:sp>
      <p:pic>
        <p:nvPicPr>
          <p:cNvPr id="5" name="Picture 4"/>
          <p:cNvPicPr>
            <a:picLocks noChangeAspect="1"/>
          </p:cNvPicPr>
          <p:nvPr/>
        </p:nvPicPr>
        <p:blipFill>
          <a:blip r:embed="rId3"/>
          <a:stretch>
            <a:fillRect/>
          </a:stretch>
        </p:blipFill>
        <p:spPr>
          <a:xfrm>
            <a:off x="3177531" y="2525560"/>
            <a:ext cx="5836938" cy="3786340"/>
          </a:xfrm>
          <a:prstGeom prst="rect">
            <a:avLst/>
          </a:prstGeom>
        </p:spPr>
      </p:pic>
    </p:spTree>
    <p:extLst>
      <p:ext uri="{BB962C8B-B14F-4D97-AF65-F5344CB8AC3E}">
        <p14:creationId xmlns:p14="http://schemas.microsoft.com/office/powerpoint/2010/main" val="4273446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2.2 Provide users enough time to read and use content</a:t>
            </a:r>
          </a:p>
        </p:txBody>
      </p:sp>
      <p:sp>
        <p:nvSpPr>
          <p:cNvPr id="3" name="Content Placeholder 2"/>
          <p:cNvSpPr>
            <a:spLocks noGrp="1"/>
          </p:cNvSpPr>
          <p:nvPr>
            <p:ph idx="1"/>
          </p:nvPr>
        </p:nvSpPr>
        <p:spPr/>
        <p:txBody>
          <a:bodyPr/>
          <a:lstStyle/>
          <a:p>
            <a:r>
              <a:rPr lang="en-US" dirty="0"/>
              <a:t>For example, animated, moving or scrolling content introduces a time limit on a users ability to read content</a:t>
            </a:r>
          </a:p>
        </p:txBody>
      </p:sp>
      <p:sp>
        <p:nvSpPr>
          <p:cNvPr id="5" name="Rectangle 4"/>
          <p:cNvSpPr/>
          <p:nvPr/>
        </p:nvSpPr>
        <p:spPr>
          <a:xfrm>
            <a:off x="3713714" y="5343418"/>
            <a:ext cx="3727624" cy="369332"/>
          </a:xfrm>
          <a:prstGeom prst="rect">
            <a:avLst/>
          </a:prstGeom>
        </p:spPr>
        <p:txBody>
          <a:bodyPr wrap="none">
            <a:spAutoFit/>
          </a:bodyPr>
          <a:lstStyle/>
          <a:p>
            <a:r>
              <a:rPr lang="en-US" b="1" dirty="0">
                <a:solidFill>
                  <a:srgbClr val="000000"/>
                </a:solidFill>
              </a:rPr>
              <a:t>Automatic Image Sliders or Carousels</a:t>
            </a:r>
            <a:endParaRPr lang="en-US" b="1" dirty="0">
              <a:solidFill>
                <a:srgbClr val="000000"/>
              </a:solidFill>
              <a:effectLst/>
            </a:endParaRPr>
          </a:p>
        </p:txBody>
      </p:sp>
      <p:sp>
        <p:nvSpPr>
          <p:cNvPr id="6" name="Rectangle 5"/>
          <p:cNvSpPr/>
          <p:nvPr/>
        </p:nvSpPr>
        <p:spPr>
          <a:xfrm>
            <a:off x="838200" y="6445172"/>
            <a:ext cx="10370270" cy="369332"/>
          </a:xfrm>
          <a:prstGeom prst="rect">
            <a:avLst/>
          </a:prstGeom>
        </p:spPr>
        <p:txBody>
          <a:bodyPr wrap="square">
            <a:spAutoFit/>
          </a:bodyPr>
          <a:lstStyle/>
          <a:p>
            <a:r>
              <a:rPr lang="en-US" dirty="0"/>
              <a:t>https://conversionxl.com/blog/dont-use-automatic-image-sliders-or-carousels/</a:t>
            </a:r>
          </a:p>
        </p:txBody>
      </p:sp>
      <p:sp>
        <p:nvSpPr>
          <p:cNvPr id="7" name="Rectangle 6"/>
          <p:cNvSpPr/>
          <p:nvPr/>
        </p:nvSpPr>
        <p:spPr>
          <a:xfrm>
            <a:off x="3493809" y="5617737"/>
            <a:ext cx="6096000" cy="369332"/>
          </a:xfrm>
          <a:prstGeom prst="rect">
            <a:avLst/>
          </a:prstGeom>
        </p:spPr>
        <p:txBody>
          <a:bodyPr>
            <a:spAutoFit/>
          </a:bodyPr>
          <a:lstStyle/>
          <a:p>
            <a:r>
              <a:rPr lang="en-US" dirty="0">
                <a:solidFill>
                  <a:srgbClr val="FF0000"/>
                </a:solidFill>
              </a:rPr>
              <a:t>Do you see any potential accessibility issues?</a:t>
            </a:r>
          </a:p>
        </p:txBody>
      </p:sp>
      <p:sp>
        <p:nvSpPr>
          <p:cNvPr id="8" name="Slide Number Placeholder 7"/>
          <p:cNvSpPr>
            <a:spLocks noGrp="1"/>
          </p:cNvSpPr>
          <p:nvPr>
            <p:ph type="sldNum" sz="quarter" idx="12"/>
          </p:nvPr>
        </p:nvSpPr>
        <p:spPr/>
        <p:txBody>
          <a:bodyPr/>
          <a:lstStyle/>
          <a:p>
            <a:fld id="{DCB89356-2223-40A3-854D-9E858CF67969}" type="slidenum">
              <a:rPr lang="en-US" smtClean="0"/>
              <a:t>26</a:t>
            </a:fld>
            <a:endParaRPr lang="en-US"/>
          </a:p>
        </p:txBody>
      </p:sp>
      <p:sp>
        <p:nvSpPr>
          <p:cNvPr id="9" name="Rectangle 8"/>
          <p:cNvSpPr/>
          <p:nvPr/>
        </p:nvSpPr>
        <p:spPr>
          <a:xfrm>
            <a:off x="838199" y="6122006"/>
            <a:ext cx="10685585" cy="369332"/>
          </a:xfrm>
          <a:prstGeom prst="rect">
            <a:avLst/>
          </a:prstGeom>
        </p:spPr>
        <p:txBody>
          <a:bodyPr wrap="square">
            <a:spAutoFit/>
          </a:bodyPr>
          <a:lstStyle/>
          <a:p>
            <a:r>
              <a:rPr lang="en-US" b="1" dirty="0">
                <a:hlinkClick r:id="rId3"/>
              </a:rPr>
              <a:t>https://conversionxl.com/blog/dont-use-automatic-image-sliders-or-carousels/</a:t>
            </a:r>
            <a:endParaRPr lang="en-US" b="1" dirty="0"/>
          </a:p>
        </p:txBody>
      </p:sp>
      <p:pic>
        <p:nvPicPr>
          <p:cNvPr id="1026" name="Picture 2" descr="Image result for Automatic Image Sliders website"/>
          <p:cNvPicPr>
            <a:picLocks noChangeAspect="1" noChangeArrowheads="1"/>
          </p:cNvPicPr>
          <p:nvPr/>
        </p:nvPicPr>
        <p:blipFill rotWithShape="1">
          <a:blip r:embed="rId4">
            <a:extLst>
              <a:ext uri="{28A0092B-C50C-407E-A947-70E740481C1C}">
                <a14:useLocalDpi xmlns:a14="http://schemas.microsoft.com/office/drawing/2010/main" val="0"/>
              </a:ext>
            </a:extLst>
          </a:blip>
          <a:srcRect b="49631"/>
          <a:stretch/>
        </p:blipFill>
        <p:spPr bwMode="auto">
          <a:xfrm>
            <a:off x="3364305" y="2630474"/>
            <a:ext cx="5318060" cy="2757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1658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Auto-Forwarding Carousels and Accordions Annoy Users and Reduce Visibility</a:t>
            </a:r>
            <a:endParaRPr lang="en-US" dirty="0"/>
          </a:p>
        </p:txBody>
      </p:sp>
      <p:sp>
        <p:nvSpPr>
          <p:cNvPr id="3" name="Content Placeholder 2"/>
          <p:cNvSpPr>
            <a:spLocks noGrp="1"/>
          </p:cNvSpPr>
          <p:nvPr>
            <p:ph idx="1"/>
          </p:nvPr>
        </p:nvSpPr>
        <p:spPr/>
        <p:txBody>
          <a:bodyPr/>
          <a:lstStyle/>
          <a:p>
            <a:r>
              <a:rPr lang="en-US" dirty="0" err="1"/>
              <a:t>Jakob</a:t>
            </a:r>
            <a:r>
              <a:rPr lang="en-US" dirty="0"/>
              <a:t> Nielsen (yes, the usability guru) </a:t>
            </a:r>
            <a:r>
              <a:rPr lang="en-US" dirty="0">
                <a:hlinkClick r:id="rId3"/>
              </a:rPr>
              <a:t>confirms this in tests</a:t>
            </a:r>
            <a:r>
              <a:rPr lang="en-US" dirty="0"/>
              <a:t>. They ran a usability study where they gave users the following task: “</a:t>
            </a:r>
            <a:r>
              <a:rPr lang="en-US" i="1" dirty="0"/>
              <a:t>Does Siemens have any special deals on washing machines?”. </a:t>
            </a:r>
          </a:p>
          <a:p>
            <a:r>
              <a:rPr lang="en-US" dirty="0"/>
              <a:t>The information was on the most prominent slide. The users could not see it – totally hit by banner blindness. </a:t>
            </a:r>
          </a:p>
          <a:p>
            <a:r>
              <a:rPr lang="en-US" dirty="0"/>
              <a:t>Nielsen concludes the sliders are ignored.</a:t>
            </a:r>
          </a:p>
        </p:txBody>
      </p:sp>
      <p:sp>
        <p:nvSpPr>
          <p:cNvPr id="4" name="Rectangle 3"/>
          <p:cNvSpPr/>
          <p:nvPr/>
        </p:nvSpPr>
        <p:spPr>
          <a:xfrm>
            <a:off x="838200" y="5992297"/>
            <a:ext cx="5171609" cy="369332"/>
          </a:xfrm>
          <a:prstGeom prst="rect">
            <a:avLst/>
          </a:prstGeom>
        </p:spPr>
        <p:txBody>
          <a:bodyPr wrap="none">
            <a:spAutoFit/>
          </a:bodyPr>
          <a:lstStyle/>
          <a:p>
            <a:r>
              <a:rPr lang="en-US" dirty="0"/>
              <a:t>https://www.nngroup.com/articles/auto-forwarding/</a:t>
            </a:r>
          </a:p>
        </p:txBody>
      </p:sp>
      <p:pic>
        <p:nvPicPr>
          <p:cNvPr id="5" name="Picture 4"/>
          <p:cNvPicPr>
            <a:picLocks noChangeAspect="1"/>
          </p:cNvPicPr>
          <p:nvPr/>
        </p:nvPicPr>
        <p:blipFill>
          <a:blip r:embed="rId4"/>
          <a:stretch>
            <a:fillRect/>
          </a:stretch>
        </p:blipFill>
        <p:spPr>
          <a:xfrm>
            <a:off x="7843100" y="3819180"/>
            <a:ext cx="3648174" cy="2821255"/>
          </a:xfrm>
          <a:prstGeom prst="rect">
            <a:avLst/>
          </a:prstGeom>
        </p:spPr>
      </p:pic>
      <p:sp>
        <p:nvSpPr>
          <p:cNvPr id="6" name="Slide Number Placeholder 5"/>
          <p:cNvSpPr>
            <a:spLocks noGrp="1"/>
          </p:cNvSpPr>
          <p:nvPr>
            <p:ph type="sldNum" sz="quarter" idx="12"/>
          </p:nvPr>
        </p:nvSpPr>
        <p:spPr/>
        <p:txBody>
          <a:bodyPr/>
          <a:lstStyle/>
          <a:p>
            <a:fld id="{DCB89356-2223-40A3-854D-9E858CF67969}" type="slidenum">
              <a:rPr lang="en-US" smtClean="0"/>
              <a:t>27</a:t>
            </a:fld>
            <a:endParaRPr lang="en-US"/>
          </a:p>
        </p:txBody>
      </p:sp>
    </p:spTree>
    <p:extLst>
      <p:ext uri="{BB962C8B-B14F-4D97-AF65-F5344CB8AC3E}">
        <p14:creationId xmlns:p14="http://schemas.microsoft.com/office/powerpoint/2010/main" val="35994933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Banner blindness</a:t>
            </a:r>
          </a:p>
        </p:txBody>
      </p:sp>
      <p:sp>
        <p:nvSpPr>
          <p:cNvPr id="3" name="Content Placeholder 2"/>
          <p:cNvSpPr>
            <a:spLocks noGrp="1"/>
          </p:cNvSpPr>
          <p:nvPr>
            <p:ph idx="1"/>
          </p:nvPr>
        </p:nvSpPr>
        <p:spPr>
          <a:xfrm>
            <a:off x="838200" y="1825625"/>
            <a:ext cx="5508009" cy="4351338"/>
          </a:xfrm>
        </p:spPr>
        <p:txBody>
          <a:bodyPr/>
          <a:lstStyle/>
          <a:p>
            <a:r>
              <a:rPr lang="en-US" dirty="0"/>
              <a:t>Banner blindness is a long-known web user behavior.</a:t>
            </a:r>
          </a:p>
          <a:p>
            <a:endParaRPr lang="en-US" dirty="0"/>
          </a:p>
          <a:p>
            <a:r>
              <a:rPr lang="en-US" dirty="0"/>
              <a:t>it describes people’s tendency to ignore page elements that they perceive (correctly or incorrectly) to be ads.</a:t>
            </a:r>
          </a:p>
        </p:txBody>
      </p:sp>
      <p:sp>
        <p:nvSpPr>
          <p:cNvPr id="4" name="Slide Number Placeholder 3"/>
          <p:cNvSpPr>
            <a:spLocks noGrp="1"/>
          </p:cNvSpPr>
          <p:nvPr>
            <p:ph type="sldNum" sz="quarter" idx="12"/>
          </p:nvPr>
        </p:nvSpPr>
        <p:spPr/>
        <p:txBody>
          <a:bodyPr/>
          <a:lstStyle/>
          <a:p>
            <a:fld id="{DCB89356-2223-40A3-854D-9E858CF67969}" type="slidenum">
              <a:rPr lang="en-US" smtClean="0"/>
              <a:t>28</a:t>
            </a:fld>
            <a:endParaRPr lang="en-US"/>
          </a:p>
        </p:txBody>
      </p:sp>
      <p:pic>
        <p:nvPicPr>
          <p:cNvPr id="1026" name="Picture 2" descr="https://media.nngroup.com/media/editor/2018/04/13/google-serp-solar-ship-ad-top-first-few-results-p54josue-cropped_nng-wm.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407896"/>
            <a:ext cx="5930382" cy="7186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80160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t>Image Carousels – Why You Shouldn’t Use Them</a:t>
            </a:r>
            <a:endParaRPr lang="en-US" dirty="0"/>
          </a:p>
        </p:txBody>
      </p:sp>
      <p:sp>
        <p:nvSpPr>
          <p:cNvPr id="3" name="Content Placeholder 2"/>
          <p:cNvSpPr>
            <a:spLocks noGrp="1"/>
          </p:cNvSpPr>
          <p:nvPr>
            <p:ph idx="1"/>
          </p:nvPr>
        </p:nvSpPr>
        <p:spPr>
          <a:xfrm>
            <a:off x="838200" y="1974915"/>
            <a:ext cx="5527431" cy="4659248"/>
          </a:xfrm>
        </p:spPr>
        <p:txBody>
          <a:bodyPr>
            <a:normAutofit/>
          </a:bodyPr>
          <a:lstStyle/>
          <a:p>
            <a:pPr>
              <a:buFont typeface="Wingdings" panose="05000000000000000000" pitchFamily="2" charset="2"/>
              <a:buChar char="§"/>
            </a:pPr>
            <a:r>
              <a:rPr lang="en-US" dirty="0">
                <a:hlinkClick r:id="rId3" tooltip="Notre Dame University"/>
              </a:rPr>
              <a:t>Notre Dame University</a:t>
            </a:r>
            <a:r>
              <a:rPr lang="en-US" dirty="0"/>
              <a:t> tested their carousel.</a:t>
            </a:r>
          </a:p>
          <a:p>
            <a:endParaRPr lang="en-US" dirty="0"/>
          </a:p>
          <a:p>
            <a:pPr lvl="1"/>
            <a:r>
              <a:rPr lang="en-US" dirty="0"/>
              <a:t>Only 1% of total visitors clicked through from the carousel.</a:t>
            </a:r>
          </a:p>
          <a:p>
            <a:pPr lvl="1"/>
            <a:endParaRPr lang="en-US" dirty="0"/>
          </a:p>
          <a:p>
            <a:pPr lvl="1"/>
            <a:r>
              <a:rPr lang="en-US" dirty="0"/>
              <a:t> Majority of these visitors (84%) interacted with only the first slide of the carousel.</a:t>
            </a:r>
          </a:p>
        </p:txBody>
      </p:sp>
      <p:sp>
        <p:nvSpPr>
          <p:cNvPr id="4" name="Slide Number Placeholder 3"/>
          <p:cNvSpPr>
            <a:spLocks noGrp="1"/>
          </p:cNvSpPr>
          <p:nvPr>
            <p:ph type="sldNum" sz="quarter" idx="12"/>
          </p:nvPr>
        </p:nvSpPr>
        <p:spPr/>
        <p:txBody>
          <a:bodyPr/>
          <a:lstStyle/>
          <a:p>
            <a:fld id="{DCB89356-2223-40A3-854D-9E858CF67969}" type="slidenum">
              <a:rPr lang="en-US" smtClean="0"/>
              <a:t>29</a:t>
            </a:fld>
            <a:endParaRPr lang="en-US"/>
          </a:p>
        </p:txBody>
      </p:sp>
      <p:pic>
        <p:nvPicPr>
          <p:cNvPr id="6" name="Picture 5"/>
          <p:cNvPicPr>
            <a:picLocks noChangeAspect="1"/>
          </p:cNvPicPr>
          <p:nvPr/>
        </p:nvPicPr>
        <p:blipFill>
          <a:blip r:embed="rId4"/>
          <a:stretch>
            <a:fillRect/>
          </a:stretch>
        </p:blipFill>
        <p:spPr>
          <a:xfrm>
            <a:off x="6598158" y="1690688"/>
            <a:ext cx="5380520" cy="4077066"/>
          </a:xfrm>
          <a:prstGeom prst="rect">
            <a:avLst/>
          </a:prstGeom>
        </p:spPr>
      </p:pic>
    </p:spTree>
    <p:extLst>
      <p:ext uri="{BB962C8B-B14F-4D97-AF65-F5344CB8AC3E}">
        <p14:creationId xmlns:p14="http://schemas.microsoft.com/office/powerpoint/2010/main" val="3022998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saturation sat="400000"/>
                    </a14:imgEffect>
                  </a14:imgLayer>
                </a14:imgProps>
              </a:ext>
            </a:extLst>
          </a:blip>
          <a:stretch>
            <a:fillRect/>
          </a:stretch>
        </p:blipFill>
        <p:spPr>
          <a:xfrm>
            <a:off x="0" y="-850665"/>
            <a:ext cx="12192000" cy="7819776"/>
          </a:xfrm>
          <a:prstGeom prst="rect">
            <a:avLst/>
          </a:prstGeom>
        </p:spPr>
      </p:pic>
      <p:sp>
        <p:nvSpPr>
          <p:cNvPr id="4" name="Rectangle 3"/>
          <p:cNvSpPr/>
          <p:nvPr/>
        </p:nvSpPr>
        <p:spPr>
          <a:xfrm>
            <a:off x="586178" y="1044381"/>
            <a:ext cx="10767622" cy="5201424"/>
          </a:xfrm>
          <a:prstGeom prst="rect">
            <a:avLst/>
          </a:prstGeom>
          <a:solidFill>
            <a:srgbClr val="CCFFFF">
              <a:alpha val="0"/>
            </a:srgbClr>
          </a:solidFill>
        </p:spPr>
        <p:txBody>
          <a:bodyPr wrap="square">
            <a:spAutoFit/>
          </a:bodyPr>
          <a:lstStyle/>
          <a:p>
            <a:endParaRPr lang="en-US" sz="3200" b="1" i="1" dirty="0">
              <a:latin typeface="Noto Sans"/>
            </a:endParaRPr>
          </a:p>
          <a:p>
            <a:endParaRPr lang="en-US" sz="4000" b="1" i="1" dirty="0">
              <a:ln>
                <a:solidFill>
                  <a:srgbClr val="F9FBE1"/>
                </a:solidFill>
              </a:ln>
              <a:latin typeface="Noto Sans"/>
            </a:endParaRPr>
          </a:p>
          <a:p>
            <a:r>
              <a:rPr lang="en-US" sz="4000" b="1" i="1" dirty="0">
                <a:ln>
                  <a:solidFill>
                    <a:srgbClr val="F9FBE1"/>
                  </a:solidFill>
                </a:ln>
                <a:latin typeface="Noto Sans"/>
              </a:rPr>
              <a:t>The power of the Web is in its universality.</a:t>
            </a:r>
            <a:br>
              <a:rPr lang="en-US" sz="4000" b="1" i="1" dirty="0">
                <a:ln>
                  <a:solidFill>
                    <a:srgbClr val="F9FBE1"/>
                  </a:solidFill>
                </a:ln>
                <a:latin typeface="Noto Sans"/>
              </a:rPr>
            </a:br>
            <a:r>
              <a:rPr lang="en-US" sz="4000" b="1" i="1" dirty="0">
                <a:ln>
                  <a:solidFill>
                    <a:srgbClr val="F9FBE1"/>
                  </a:solidFill>
                </a:ln>
                <a:latin typeface="Noto Sans"/>
              </a:rPr>
              <a:t>Access by everyone regardless of disability is an essential aspect.</a:t>
            </a:r>
            <a:endParaRPr lang="en-US" sz="2800" dirty="0"/>
          </a:p>
          <a:p>
            <a:pPr algn="r"/>
            <a:endParaRPr lang="en-US" altLang="zh-CN" sz="2800" dirty="0"/>
          </a:p>
          <a:p>
            <a:pPr algn="r"/>
            <a:endParaRPr lang="en-US" altLang="zh-CN" sz="2800" dirty="0"/>
          </a:p>
          <a:p>
            <a:pPr algn="r"/>
            <a:r>
              <a:rPr lang="en-US" altLang="zh-CN" sz="2800" dirty="0">
                <a:ln>
                  <a:solidFill>
                    <a:schemeClr val="bg2">
                      <a:lumMod val="10000"/>
                    </a:schemeClr>
                  </a:solidFill>
                </a:ln>
              </a:rPr>
              <a:t>—</a:t>
            </a:r>
            <a:r>
              <a:rPr lang="en-US" sz="2800" dirty="0">
                <a:ln>
                  <a:solidFill>
                    <a:schemeClr val="bg2">
                      <a:lumMod val="10000"/>
                    </a:schemeClr>
                  </a:solidFill>
                </a:ln>
              </a:rPr>
              <a:t>Tim Berners-Lee</a:t>
            </a:r>
          </a:p>
          <a:p>
            <a:pPr algn="r"/>
            <a:r>
              <a:rPr lang="en-US" sz="2800" dirty="0">
                <a:ln>
                  <a:solidFill>
                    <a:schemeClr val="bg2">
                      <a:lumMod val="10000"/>
                    </a:schemeClr>
                  </a:solidFill>
                </a:ln>
              </a:rPr>
              <a:t>W3C (World Wide Web Consortium) Director </a:t>
            </a:r>
          </a:p>
          <a:p>
            <a:pPr algn="r"/>
            <a:r>
              <a:rPr lang="en-US" sz="2800" dirty="0">
                <a:ln>
                  <a:solidFill>
                    <a:schemeClr val="bg2">
                      <a:lumMod val="10000"/>
                    </a:schemeClr>
                  </a:solidFill>
                </a:ln>
              </a:rPr>
              <a:t>Inventor of the World Wide Web</a:t>
            </a:r>
          </a:p>
        </p:txBody>
      </p:sp>
      <p:sp>
        <p:nvSpPr>
          <p:cNvPr id="10" name="Slide Number Placeholder 9"/>
          <p:cNvSpPr>
            <a:spLocks noGrp="1"/>
          </p:cNvSpPr>
          <p:nvPr>
            <p:ph type="sldNum" sz="quarter" idx="12"/>
          </p:nvPr>
        </p:nvSpPr>
        <p:spPr/>
        <p:txBody>
          <a:bodyPr/>
          <a:lstStyle/>
          <a:p>
            <a:fld id="{DCB89356-2223-40A3-854D-9E858CF67969}" type="slidenum">
              <a:rPr lang="en-US" smtClean="0"/>
              <a:t>3</a:t>
            </a:fld>
            <a:endParaRPr lang="en-US"/>
          </a:p>
        </p:txBody>
      </p:sp>
    </p:spTree>
    <p:extLst>
      <p:ext uri="{BB962C8B-B14F-4D97-AF65-F5344CB8AC3E}">
        <p14:creationId xmlns:p14="http://schemas.microsoft.com/office/powerpoint/2010/main" val="34628114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Unbearable Inaccessibility of Slideshows</a:t>
            </a:r>
          </a:p>
        </p:txBody>
      </p:sp>
      <p:sp>
        <p:nvSpPr>
          <p:cNvPr id="4" name="Rectangle 3"/>
          <p:cNvSpPr/>
          <p:nvPr/>
        </p:nvSpPr>
        <p:spPr>
          <a:xfrm>
            <a:off x="838200" y="5992297"/>
            <a:ext cx="5995937" cy="369332"/>
          </a:xfrm>
          <a:prstGeom prst="rect">
            <a:avLst/>
          </a:prstGeom>
        </p:spPr>
        <p:txBody>
          <a:bodyPr wrap="none">
            <a:spAutoFit/>
          </a:bodyPr>
          <a:lstStyle/>
          <a:p>
            <a:r>
              <a:rPr lang="en-US" dirty="0"/>
              <a:t>https://www.sitepoint.com/unbearable-accessible-slideshow/</a:t>
            </a:r>
          </a:p>
        </p:txBody>
      </p:sp>
      <p:sp>
        <p:nvSpPr>
          <p:cNvPr id="5" name="Rectangle 4"/>
          <p:cNvSpPr/>
          <p:nvPr/>
        </p:nvSpPr>
        <p:spPr>
          <a:xfrm>
            <a:off x="838199" y="6361629"/>
            <a:ext cx="11482633" cy="369332"/>
          </a:xfrm>
          <a:prstGeom prst="rect">
            <a:avLst/>
          </a:prstGeom>
        </p:spPr>
        <p:txBody>
          <a:bodyPr wrap="square">
            <a:spAutoFit/>
          </a:bodyPr>
          <a:lstStyle/>
          <a:p>
            <a:r>
              <a:rPr lang="en-US" dirty="0"/>
              <a:t>https://www.nngroup.com/articles/designing-effective-carousels/</a:t>
            </a:r>
          </a:p>
        </p:txBody>
      </p:sp>
      <p:sp>
        <p:nvSpPr>
          <p:cNvPr id="6" name="Slide Number Placeholder 5"/>
          <p:cNvSpPr>
            <a:spLocks noGrp="1"/>
          </p:cNvSpPr>
          <p:nvPr>
            <p:ph type="sldNum" sz="quarter" idx="12"/>
          </p:nvPr>
        </p:nvSpPr>
        <p:spPr/>
        <p:txBody>
          <a:bodyPr/>
          <a:lstStyle/>
          <a:p>
            <a:fld id="{DCB89356-2223-40A3-854D-9E858CF67969}" type="slidenum">
              <a:rPr lang="en-US" smtClean="0"/>
              <a:t>30</a:t>
            </a:fld>
            <a:endParaRPr lang="en-US"/>
          </a:p>
        </p:txBody>
      </p:sp>
      <p:pic>
        <p:nvPicPr>
          <p:cNvPr id="7" name="Picture 6"/>
          <p:cNvPicPr>
            <a:picLocks noChangeAspect="1"/>
          </p:cNvPicPr>
          <p:nvPr/>
        </p:nvPicPr>
        <p:blipFill>
          <a:blip r:embed="rId3"/>
          <a:stretch>
            <a:fillRect/>
          </a:stretch>
        </p:blipFill>
        <p:spPr>
          <a:xfrm>
            <a:off x="2286000" y="1412915"/>
            <a:ext cx="7620000" cy="4210050"/>
          </a:xfrm>
          <a:prstGeom prst="rect">
            <a:avLst/>
          </a:prstGeom>
        </p:spPr>
      </p:pic>
      <p:sp>
        <p:nvSpPr>
          <p:cNvPr id="8" name="Rounded Rectangle 7"/>
          <p:cNvSpPr/>
          <p:nvPr/>
        </p:nvSpPr>
        <p:spPr>
          <a:xfrm>
            <a:off x="2511845" y="4318612"/>
            <a:ext cx="2820318" cy="13043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2458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Unbearable Inaccessibility of Slideshows</a:t>
            </a:r>
            <a:endParaRPr lang="en-US" dirty="0"/>
          </a:p>
        </p:txBody>
      </p:sp>
      <p:sp>
        <p:nvSpPr>
          <p:cNvPr id="3" name="Content Placeholder 2"/>
          <p:cNvSpPr>
            <a:spLocks noGrp="1"/>
          </p:cNvSpPr>
          <p:nvPr>
            <p:ph idx="1"/>
          </p:nvPr>
        </p:nvSpPr>
        <p:spPr/>
        <p:txBody>
          <a:bodyPr/>
          <a:lstStyle/>
          <a:p>
            <a:pPr marL="285750" indent="-285750"/>
            <a:r>
              <a:rPr lang="en-US" dirty="0"/>
              <a:t>The biggest problem with these slideshows is that they cannot be paused by the user. </a:t>
            </a:r>
          </a:p>
          <a:p>
            <a:pPr marL="285750" indent="-285750"/>
            <a:r>
              <a:rPr lang="en-US" dirty="0"/>
              <a:t>The next most serious problem is that neither is keyboard accessible. </a:t>
            </a:r>
          </a:p>
          <a:p>
            <a:pPr marL="0" indent="0">
              <a:buNone/>
            </a:pPr>
            <a:endParaRPr lang="en-US" dirty="0"/>
          </a:p>
        </p:txBody>
      </p:sp>
      <p:sp>
        <p:nvSpPr>
          <p:cNvPr id="4" name="Slide Number Placeholder 3"/>
          <p:cNvSpPr>
            <a:spLocks noGrp="1"/>
          </p:cNvSpPr>
          <p:nvPr>
            <p:ph type="sldNum" sz="quarter" idx="12"/>
          </p:nvPr>
        </p:nvSpPr>
        <p:spPr/>
        <p:txBody>
          <a:bodyPr/>
          <a:lstStyle/>
          <a:p>
            <a:fld id="{DCB89356-2223-40A3-854D-9E858CF67969}" type="slidenum">
              <a:rPr lang="en-US" smtClean="0"/>
              <a:t>31</a:t>
            </a:fld>
            <a:endParaRPr lang="en-US"/>
          </a:p>
        </p:txBody>
      </p:sp>
    </p:spTree>
    <p:extLst>
      <p:ext uri="{BB962C8B-B14F-4D97-AF65-F5344CB8AC3E}">
        <p14:creationId xmlns:p14="http://schemas.microsoft.com/office/powerpoint/2010/main" val="32368907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2.3 Do not design content in a way that is known to cause seizures</a:t>
            </a:r>
          </a:p>
        </p:txBody>
      </p:sp>
      <p:sp>
        <p:nvSpPr>
          <p:cNvPr id="3" name="Content Placeholder 2"/>
          <p:cNvSpPr>
            <a:spLocks noGrp="1"/>
          </p:cNvSpPr>
          <p:nvPr>
            <p:ph idx="1"/>
          </p:nvPr>
        </p:nvSpPr>
        <p:spPr/>
        <p:txBody>
          <a:bodyPr>
            <a:normAutofit/>
          </a:bodyPr>
          <a:lstStyle/>
          <a:p>
            <a:pPr>
              <a:spcBef>
                <a:spcPts val="1800"/>
              </a:spcBef>
            </a:pPr>
            <a:r>
              <a:rPr lang="en-US" dirty="0"/>
              <a:t>Some people are susceptible to seizures caused by strobing, flickering, or flashing effects.</a:t>
            </a:r>
          </a:p>
          <a:p>
            <a:pPr>
              <a:spcBef>
                <a:spcPts val="1800"/>
              </a:spcBef>
            </a:pPr>
            <a:r>
              <a:rPr lang="en-US" dirty="0"/>
              <a:t>Science-fiction style Flash objects, horror movie previews, and cheap-looking banner ads are among the worst offenders.</a:t>
            </a:r>
          </a:p>
          <a:p>
            <a:pPr>
              <a:spcBef>
                <a:spcPts val="1800"/>
              </a:spcBef>
            </a:pPr>
            <a:r>
              <a:rPr lang="en-US" dirty="0"/>
              <a:t>According WCAG, in general, if the content </a:t>
            </a:r>
            <a:r>
              <a:rPr lang="en-US" dirty="0">
                <a:solidFill>
                  <a:srgbClr val="FF0000"/>
                </a:solidFill>
              </a:rPr>
              <a:t>flashes more than three times per second</a:t>
            </a:r>
            <a:r>
              <a:rPr lang="en-US" dirty="0"/>
              <a:t>, is </a:t>
            </a:r>
            <a:r>
              <a:rPr lang="en-US" dirty="0">
                <a:solidFill>
                  <a:srgbClr val="FF0000"/>
                </a:solidFill>
              </a:rPr>
              <a:t>notably large </a:t>
            </a:r>
            <a:r>
              <a:rPr lang="en-US" dirty="0"/>
              <a:t>(a small animating image would not cause a seizure), has bright contrast in the flashes, it may cause a seizure and should be avoided.</a:t>
            </a:r>
          </a:p>
        </p:txBody>
      </p:sp>
      <p:sp>
        <p:nvSpPr>
          <p:cNvPr id="4" name="Slide Number Placeholder 3"/>
          <p:cNvSpPr>
            <a:spLocks noGrp="1"/>
          </p:cNvSpPr>
          <p:nvPr>
            <p:ph type="sldNum" sz="quarter" idx="12"/>
          </p:nvPr>
        </p:nvSpPr>
        <p:spPr/>
        <p:txBody>
          <a:bodyPr/>
          <a:lstStyle/>
          <a:p>
            <a:fld id="{DCB89356-2223-40A3-854D-9E858CF67969}" type="slidenum">
              <a:rPr lang="en-US" smtClean="0"/>
              <a:t>32</a:t>
            </a:fld>
            <a:endParaRPr lang="en-US"/>
          </a:p>
        </p:txBody>
      </p:sp>
    </p:spTree>
    <p:extLst>
      <p:ext uri="{BB962C8B-B14F-4D97-AF65-F5344CB8AC3E}">
        <p14:creationId xmlns:p14="http://schemas.microsoft.com/office/powerpoint/2010/main" val="14283897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5" name="Picture 4"/>
          <p:cNvPicPr>
            <a:picLocks noChangeAspect="1"/>
          </p:cNvPicPr>
          <p:nvPr/>
        </p:nvPicPr>
        <p:blipFill>
          <a:blip r:embed="rId3"/>
          <a:stretch>
            <a:fillRect/>
          </a:stretch>
        </p:blipFill>
        <p:spPr>
          <a:xfrm>
            <a:off x="708296" y="818264"/>
            <a:ext cx="10775406" cy="3869350"/>
          </a:xfrm>
          <a:prstGeom prst="rect">
            <a:avLst/>
          </a:prstGeom>
        </p:spPr>
      </p:pic>
      <p:sp>
        <p:nvSpPr>
          <p:cNvPr id="6" name="Rectangle 5"/>
          <p:cNvSpPr/>
          <p:nvPr/>
        </p:nvSpPr>
        <p:spPr>
          <a:xfrm>
            <a:off x="4178337" y="4875650"/>
            <a:ext cx="3629263" cy="646331"/>
          </a:xfrm>
          <a:prstGeom prst="rect">
            <a:avLst/>
          </a:prstGeom>
        </p:spPr>
        <p:txBody>
          <a:bodyPr wrap="none">
            <a:spAutoFit/>
          </a:bodyPr>
          <a:lstStyle/>
          <a:p>
            <a:endParaRPr lang="en-US" dirty="0"/>
          </a:p>
          <a:p>
            <a:r>
              <a:rPr lang="en-US" dirty="0"/>
              <a:t>https://webaim.org/articles/seizure/</a:t>
            </a:r>
          </a:p>
        </p:txBody>
      </p:sp>
      <p:sp>
        <p:nvSpPr>
          <p:cNvPr id="4" name="Slide Number Placeholder 3"/>
          <p:cNvSpPr>
            <a:spLocks noGrp="1"/>
          </p:cNvSpPr>
          <p:nvPr>
            <p:ph type="sldNum" sz="quarter" idx="12"/>
          </p:nvPr>
        </p:nvSpPr>
        <p:spPr/>
        <p:txBody>
          <a:bodyPr/>
          <a:lstStyle/>
          <a:p>
            <a:fld id="{DCB89356-2223-40A3-854D-9E858CF67969}" type="slidenum">
              <a:rPr lang="en-US" smtClean="0"/>
              <a:t>33</a:t>
            </a:fld>
            <a:endParaRPr lang="en-US"/>
          </a:p>
        </p:txBody>
      </p:sp>
    </p:spTree>
    <p:extLst>
      <p:ext uri="{BB962C8B-B14F-4D97-AF65-F5344CB8AC3E}">
        <p14:creationId xmlns:p14="http://schemas.microsoft.com/office/powerpoint/2010/main" val="16996222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3 Understandable</a:t>
            </a:r>
          </a:p>
        </p:txBody>
      </p:sp>
      <p:sp>
        <p:nvSpPr>
          <p:cNvPr id="3" name="Content Placeholder 2"/>
          <p:cNvSpPr>
            <a:spLocks noGrp="1"/>
          </p:cNvSpPr>
          <p:nvPr>
            <p:ph idx="1"/>
          </p:nvPr>
        </p:nvSpPr>
        <p:spPr/>
        <p:txBody>
          <a:bodyPr/>
          <a:lstStyle/>
          <a:p>
            <a:r>
              <a:rPr lang="en-US" dirty="0"/>
              <a:t>3.1 Make text content readable and understandable.</a:t>
            </a:r>
          </a:p>
          <a:p>
            <a:r>
              <a:rPr lang="en-US" dirty="0"/>
              <a:t>3.2 Make Web pages appear and operate in predictable ways.</a:t>
            </a:r>
          </a:p>
          <a:p>
            <a:r>
              <a:rPr lang="en-US" dirty="0"/>
              <a:t>3.3 Help users avoid and correct mistakes.</a:t>
            </a:r>
          </a:p>
          <a:p>
            <a:endParaRPr lang="en-US" dirty="0"/>
          </a:p>
        </p:txBody>
      </p:sp>
      <p:sp>
        <p:nvSpPr>
          <p:cNvPr id="4" name="Rectangle 3"/>
          <p:cNvSpPr/>
          <p:nvPr/>
        </p:nvSpPr>
        <p:spPr>
          <a:xfrm>
            <a:off x="922344" y="5204550"/>
            <a:ext cx="10631844" cy="369332"/>
          </a:xfrm>
          <a:prstGeom prst="rect">
            <a:avLst/>
          </a:prstGeom>
        </p:spPr>
        <p:txBody>
          <a:bodyPr wrap="square">
            <a:spAutoFit/>
          </a:bodyPr>
          <a:lstStyle/>
          <a:p>
            <a:r>
              <a:rPr lang="en-US" dirty="0"/>
              <a:t>https://developer.mozilla.org/en-US/docs/Web/Accessibility/Understanding_WCAG/Understandable</a:t>
            </a:r>
          </a:p>
        </p:txBody>
      </p:sp>
      <p:sp>
        <p:nvSpPr>
          <p:cNvPr id="5" name="Slide Number Placeholder 4"/>
          <p:cNvSpPr>
            <a:spLocks noGrp="1"/>
          </p:cNvSpPr>
          <p:nvPr>
            <p:ph type="sldNum" sz="quarter" idx="12"/>
          </p:nvPr>
        </p:nvSpPr>
        <p:spPr/>
        <p:txBody>
          <a:bodyPr/>
          <a:lstStyle/>
          <a:p>
            <a:fld id="{DCB89356-2223-40A3-854D-9E858CF67969}" type="slidenum">
              <a:rPr lang="en-US" smtClean="0"/>
              <a:t>34</a:t>
            </a:fld>
            <a:endParaRPr lang="en-US"/>
          </a:p>
        </p:txBody>
      </p:sp>
      <p:sp>
        <p:nvSpPr>
          <p:cNvPr id="6" name="Rectangle 5"/>
          <p:cNvSpPr/>
          <p:nvPr/>
        </p:nvSpPr>
        <p:spPr>
          <a:xfrm>
            <a:off x="922344" y="5595784"/>
            <a:ext cx="3439724" cy="369332"/>
          </a:xfrm>
          <a:prstGeom prst="rect">
            <a:avLst/>
          </a:prstGeom>
        </p:spPr>
        <p:txBody>
          <a:bodyPr wrap="none">
            <a:spAutoFit/>
          </a:bodyPr>
          <a:lstStyle/>
          <a:p>
            <a:r>
              <a:rPr lang="en-US" dirty="0"/>
              <a:t>https://www.w3.org/TR/WCAG20/</a:t>
            </a:r>
          </a:p>
        </p:txBody>
      </p:sp>
    </p:spTree>
    <p:extLst>
      <p:ext uri="{BB962C8B-B14F-4D97-AF65-F5344CB8AC3E}">
        <p14:creationId xmlns:p14="http://schemas.microsoft.com/office/powerpoint/2010/main" val="21465082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514274" y="2830180"/>
            <a:ext cx="7124514" cy="2824132"/>
          </a:xfrm>
          <a:prstGeom prst="rect">
            <a:avLst/>
          </a:prstGeom>
        </p:spPr>
      </p:pic>
      <p:sp>
        <p:nvSpPr>
          <p:cNvPr id="2" name="Title 1"/>
          <p:cNvSpPr>
            <a:spLocks noGrp="1"/>
          </p:cNvSpPr>
          <p:nvPr>
            <p:ph type="title"/>
          </p:nvPr>
        </p:nvSpPr>
        <p:spPr/>
        <p:txBody>
          <a:bodyPr/>
          <a:lstStyle/>
          <a:p>
            <a:r>
              <a:rPr lang="en-US" b="1" dirty="0">
                <a:solidFill>
                  <a:srgbClr val="FF0000"/>
                </a:solidFill>
              </a:rPr>
              <a:t>Creating Accessible Tables</a:t>
            </a:r>
            <a:br>
              <a:rPr lang="en-US" dirty="0"/>
            </a:br>
            <a:endParaRPr lang="en-US" dirty="0"/>
          </a:p>
        </p:txBody>
      </p:sp>
      <p:sp>
        <p:nvSpPr>
          <p:cNvPr id="3" name="Content Placeholder 2"/>
          <p:cNvSpPr>
            <a:spLocks noGrp="1"/>
          </p:cNvSpPr>
          <p:nvPr>
            <p:ph idx="1"/>
          </p:nvPr>
        </p:nvSpPr>
        <p:spPr>
          <a:xfrm>
            <a:off x="514274" y="1203688"/>
            <a:ext cx="11372926" cy="4549068"/>
          </a:xfrm>
        </p:spPr>
        <p:txBody>
          <a:bodyPr/>
          <a:lstStyle/>
          <a:p>
            <a:r>
              <a:rPr lang="en-US" dirty="0"/>
              <a:t>Layout Tables vs. Data Tables</a:t>
            </a:r>
          </a:p>
          <a:p>
            <a:r>
              <a:rPr lang="en-US" u="sng" dirty="0"/>
              <a:t>Do not use a table </a:t>
            </a:r>
            <a:r>
              <a:rPr lang="en-US" u="sng" dirty="0">
                <a:solidFill>
                  <a:srgbClr val="FF0000"/>
                </a:solidFill>
              </a:rPr>
              <a:t>for </a:t>
            </a:r>
            <a:r>
              <a:rPr lang="en-US" altLang="zh-CN" u="sng" dirty="0">
                <a:solidFill>
                  <a:srgbClr val="FF0000"/>
                </a:solidFill>
              </a:rPr>
              <a:t>website</a:t>
            </a:r>
            <a:r>
              <a:rPr lang="en-US" u="sng" dirty="0">
                <a:solidFill>
                  <a:srgbClr val="FF0000"/>
                </a:solidFill>
              </a:rPr>
              <a:t> layout</a:t>
            </a:r>
            <a:r>
              <a:rPr lang="en-US" u="sng" dirty="0"/>
              <a:t>. It will confuse </a:t>
            </a:r>
            <a:r>
              <a:rPr lang="en-US" u="sng" dirty="0">
                <a:solidFill>
                  <a:srgbClr val="FF0000"/>
                </a:solidFill>
              </a:rPr>
              <a:t>screen readers</a:t>
            </a:r>
            <a:r>
              <a:rPr lang="en-US" u="sng" dirty="0"/>
              <a:t>. The website will be read out as a table.</a:t>
            </a:r>
          </a:p>
        </p:txBody>
      </p:sp>
      <p:sp>
        <p:nvSpPr>
          <p:cNvPr id="4" name="Rectangle 3"/>
          <p:cNvSpPr/>
          <p:nvPr/>
        </p:nvSpPr>
        <p:spPr>
          <a:xfrm>
            <a:off x="838200" y="6176963"/>
            <a:ext cx="3896388" cy="369332"/>
          </a:xfrm>
          <a:prstGeom prst="rect">
            <a:avLst/>
          </a:prstGeom>
        </p:spPr>
        <p:txBody>
          <a:bodyPr wrap="none">
            <a:spAutoFit/>
          </a:bodyPr>
          <a:lstStyle/>
          <a:p>
            <a:r>
              <a:rPr lang="en-US" dirty="0"/>
              <a:t>https://webaim.org/techniques/tables/</a:t>
            </a:r>
          </a:p>
        </p:txBody>
      </p:sp>
      <p:sp>
        <p:nvSpPr>
          <p:cNvPr id="5" name="Slide Number Placeholder 4"/>
          <p:cNvSpPr>
            <a:spLocks noGrp="1"/>
          </p:cNvSpPr>
          <p:nvPr>
            <p:ph type="sldNum" sz="quarter" idx="12"/>
          </p:nvPr>
        </p:nvSpPr>
        <p:spPr/>
        <p:txBody>
          <a:bodyPr/>
          <a:lstStyle/>
          <a:p>
            <a:fld id="{DCB89356-2223-40A3-854D-9E858CF67969}" type="slidenum">
              <a:rPr lang="en-US" smtClean="0"/>
              <a:t>35</a:t>
            </a:fld>
            <a:endParaRPr lang="en-US"/>
          </a:p>
        </p:txBody>
      </p:sp>
      <p:pic>
        <p:nvPicPr>
          <p:cNvPr id="8" name="Picture 7"/>
          <p:cNvPicPr>
            <a:picLocks noChangeAspect="1"/>
          </p:cNvPicPr>
          <p:nvPr/>
        </p:nvPicPr>
        <p:blipFill>
          <a:blip r:embed="rId4"/>
          <a:stretch>
            <a:fillRect/>
          </a:stretch>
        </p:blipFill>
        <p:spPr>
          <a:xfrm>
            <a:off x="7876480" y="3204715"/>
            <a:ext cx="4140612" cy="2745646"/>
          </a:xfrm>
          <a:prstGeom prst="rect">
            <a:avLst/>
          </a:prstGeom>
        </p:spPr>
      </p:pic>
      <p:sp>
        <p:nvSpPr>
          <p:cNvPr id="10" name="Multiply 9"/>
          <p:cNvSpPr/>
          <p:nvPr/>
        </p:nvSpPr>
        <p:spPr>
          <a:xfrm>
            <a:off x="2240924" y="2957208"/>
            <a:ext cx="3227660" cy="3240660"/>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9425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HTML markup for tables</a:t>
            </a:r>
          </a:p>
        </p:txBody>
      </p:sp>
      <p:sp>
        <p:nvSpPr>
          <p:cNvPr id="3" name="Content Placeholder 2"/>
          <p:cNvSpPr>
            <a:spLocks noGrp="1"/>
          </p:cNvSpPr>
          <p:nvPr>
            <p:ph idx="1"/>
          </p:nvPr>
        </p:nvSpPr>
        <p:spPr>
          <a:xfrm>
            <a:off x="838200" y="1825625"/>
            <a:ext cx="5257800" cy="4351338"/>
          </a:xfrm>
        </p:spPr>
        <p:txBody>
          <a:bodyPr/>
          <a:lstStyle/>
          <a:p>
            <a:r>
              <a:rPr lang="en-US" dirty="0"/>
              <a:t>Accessible tables need HTML markup that indicates header cells and data cells and defines their relationship. </a:t>
            </a:r>
          </a:p>
          <a:p>
            <a:r>
              <a:rPr lang="en-US" dirty="0"/>
              <a:t>Assistive technologies use this information to provide context to users.</a:t>
            </a:r>
          </a:p>
          <a:p>
            <a:r>
              <a:rPr lang="en-US" dirty="0"/>
              <a:t>Header cells must be marked up with &lt;</a:t>
            </a:r>
            <a:r>
              <a:rPr lang="en-US" dirty="0" err="1"/>
              <a:t>th</a:t>
            </a:r>
            <a:r>
              <a:rPr lang="en-US" dirty="0"/>
              <a:t>&gt;, and data cells with &lt;td&gt; to make tables accessible.</a:t>
            </a:r>
          </a:p>
        </p:txBody>
      </p:sp>
      <p:sp>
        <p:nvSpPr>
          <p:cNvPr id="4" name="Slide Number Placeholder 3"/>
          <p:cNvSpPr>
            <a:spLocks noGrp="1"/>
          </p:cNvSpPr>
          <p:nvPr>
            <p:ph type="sldNum" sz="quarter" idx="12"/>
          </p:nvPr>
        </p:nvSpPr>
        <p:spPr/>
        <p:txBody>
          <a:bodyPr/>
          <a:lstStyle/>
          <a:p>
            <a:fld id="{DCB89356-2223-40A3-854D-9E858CF67969}" type="slidenum">
              <a:rPr lang="en-US" smtClean="0"/>
              <a:t>36</a:t>
            </a:fld>
            <a:endParaRPr lang="en-US"/>
          </a:p>
        </p:txBody>
      </p:sp>
      <p:pic>
        <p:nvPicPr>
          <p:cNvPr id="6" name="Picture 5"/>
          <p:cNvPicPr>
            <a:picLocks noChangeAspect="1"/>
          </p:cNvPicPr>
          <p:nvPr/>
        </p:nvPicPr>
        <p:blipFill>
          <a:blip r:embed="rId3"/>
          <a:stretch>
            <a:fillRect/>
          </a:stretch>
        </p:blipFill>
        <p:spPr>
          <a:xfrm>
            <a:off x="7051395" y="1456772"/>
            <a:ext cx="4019048" cy="4295238"/>
          </a:xfrm>
          <a:prstGeom prst="rect">
            <a:avLst/>
          </a:prstGeom>
        </p:spPr>
      </p:pic>
      <p:sp>
        <p:nvSpPr>
          <p:cNvPr id="7" name="Rectangle 6"/>
          <p:cNvSpPr/>
          <p:nvPr/>
        </p:nvSpPr>
        <p:spPr>
          <a:xfrm>
            <a:off x="728761" y="6169580"/>
            <a:ext cx="5367239" cy="369332"/>
          </a:xfrm>
          <a:prstGeom prst="rect">
            <a:avLst/>
          </a:prstGeom>
        </p:spPr>
        <p:txBody>
          <a:bodyPr wrap="none">
            <a:spAutoFit/>
          </a:bodyPr>
          <a:lstStyle/>
          <a:p>
            <a:r>
              <a:rPr lang="en-US" dirty="0"/>
              <a:t>https://www.w3.org/WAI/tutorials/tables/one-header/</a:t>
            </a:r>
          </a:p>
        </p:txBody>
      </p:sp>
    </p:spTree>
    <p:extLst>
      <p:ext uri="{BB962C8B-B14F-4D97-AF65-F5344CB8AC3E}">
        <p14:creationId xmlns:p14="http://schemas.microsoft.com/office/powerpoint/2010/main" val="33672726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Why it is necessary to define the language of your page?</a:t>
            </a:r>
          </a:p>
        </p:txBody>
      </p:sp>
      <p:sp>
        <p:nvSpPr>
          <p:cNvPr id="3" name="Content Placeholder 2"/>
          <p:cNvSpPr>
            <a:spLocks noGrp="1"/>
          </p:cNvSpPr>
          <p:nvPr>
            <p:ph idx="1"/>
          </p:nvPr>
        </p:nvSpPr>
        <p:spPr/>
        <p:txBody>
          <a:bodyPr/>
          <a:lstStyle/>
          <a:p>
            <a:r>
              <a:rPr lang="en-US" dirty="0"/>
              <a:t>&lt;html </a:t>
            </a:r>
            <a:r>
              <a:rPr lang="en-US" dirty="0" err="1"/>
              <a:t>lang</a:t>
            </a:r>
            <a:r>
              <a:rPr lang="en-US" dirty="0"/>
              <a:t>=”</a:t>
            </a:r>
            <a:r>
              <a:rPr lang="en-US" dirty="0" err="1"/>
              <a:t>en</a:t>
            </a:r>
            <a:r>
              <a:rPr lang="en-US" dirty="0"/>
              <a:t>”&gt;</a:t>
            </a:r>
          </a:p>
          <a:p>
            <a:r>
              <a:rPr lang="en-US" dirty="0"/>
              <a:t>Assistive technology would be able to represent information more accurately if you define your page’s language. </a:t>
            </a:r>
          </a:p>
          <a:p>
            <a:r>
              <a:rPr lang="en-US" dirty="0"/>
              <a:t>Your site will also be displayed more accurately in search results. Search engines such as Google provide their users a way to search for websites in a particular language. </a:t>
            </a:r>
          </a:p>
          <a:p>
            <a:endParaRPr lang="en-US" dirty="0"/>
          </a:p>
        </p:txBody>
      </p:sp>
      <p:sp>
        <p:nvSpPr>
          <p:cNvPr id="4" name="Slide Number Placeholder 3"/>
          <p:cNvSpPr>
            <a:spLocks noGrp="1"/>
          </p:cNvSpPr>
          <p:nvPr>
            <p:ph type="sldNum" sz="quarter" idx="12"/>
          </p:nvPr>
        </p:nvSpPr>
        <p:spPr/>
        <p:txBody>
          <a:bodyPr/>
          <a:lstStyle/>
          <a:p>
            <a:fld id="{DCB89356-2223-40A3-854D-9E858CF67969}" type="slidenum">
              <a:rPr lang="en-US" smtClean="0"/>
              <a:t>37</a:t>
            </a:fld>
            <a:endParaRPr lang="en-US"/>
          </a:p>
        </p:txBody>
      </p:sp>
    </p:spTree>
    <p:extLst>
      <p:ext uri="{BB962C8B-B14F-4D97-AF65-F5344CB8AC3E}">
        <p14:creationId xmlns:p14="http://schemas.microsoft.com/office/powerpoint/2010/main" val="3861476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4 Robust</a:t>
            </a:r>
          </a:p>
        </p:txBody>
      </p:sp>
      <p:sp>
        <p:nvSpPr>
          <p:cNvPr id="3" name="Content Placeholder 2"/>
          <p:cNvSpPr>
            <a:spLocks noGrp="1"/>
          </p:cNvSpPr>
          <p:nvPr>
            <p:ph idx="1"/>
          </p:nvPr>
        </p:nvSpPr>
        <p:spPr/>
        <p:txBody>
          <a:bodyPr/>
          <a:lstStyle/>
          <a:p>
            <a:r>
              <a:rPr lang="en-US" dirty="0"/>
              <a:t>Maximize compatibility with current and future user agents, including assistive technologies.</a:t>
            </a:r>
          </a:p>
          <a:p>
            <a:r>
              <a:rPr lang="en-US" dirty="0">
                <a:solidFill>
                  <a:srgbClr val="333333"/>
                </a:solidFill>
              </a:rPr>
              <a:t>The content must be developed using </a:t>
            </a:r>
            <a:r>
              <a:rPr lang="en-US" dirty="0">
                <a:solidFill>
                  <a:srgbClr val="FF0000"/>
                </a:solidFill>
              </a:rPr>
              <a:t>well-adopted web standards that will work across different browsers</a:t>
            </a:r>
            <a:r>
              <a:rPr lang="en-US" dirty="0">
                <a:solidFill>
                  <a:srgbClr val="333333"/>
                </a:solidFill>
              </a:rPr>
              <a:t>, now and in the future.</a:t>
            </a:r>
            <a:endParaRPr lang="en-US" dirty="0"/>
          </a:p>
          <a:p>
            <a:pPr marL="0" indent="0">
              <a:buNone/>
            </a:pPr>
            <a:endParaRPr lang="en-US" dirty="0"/>
          </a:p>
        </p:txBody>
      </p:sp>
      <p:sp>
        <p:nvSpPr>
          <p:cNvPr id="5" name="Slide Number Placeholder 4"/>
          <p:cNvSpPr>
            <a:spLocks noGrp="1"/>
          </p:cNvSpPr>
          <p:nvPr>
            <p:ph type="sldNum" sz="quarter" idx="12"/>
          </p:nvPr>
        </p:nvSpPr>
        <p:spPr/>
        <p:txBody>
          <a:bodyPr/>
          <a:lstStyle/>
          <a:p>
            <a:fld id="{DCB89356-2223-40A3-854D-9E858CF67969}" type="slidenum">
              <a:rPr lang="en-US" smtClean="0"/>
              <a:t>38</a:t>
            </a:fld>
            <a:endParaRPr lang="en-US"/>
          </a:p>
        </p:txBody>
      </p:sp>
    </p:spTree>
    <p:extLst>
      <p:ext uri="{BB962C8B-B14F-4D97-AF65-F5344CB8AC3E}">
        <p14:creationId xmlns:p14="http://schemas.microsoft.com/office/powerpoint/2010/main" val="3838440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Online Resources</a:t>
            </a:r>
          </a:p>
        </p:txBody>
      </p:sp>
      <p:sp>
        <p:nvSpPr>
          <p:cNvPr id="3" name="Content Placeholder 2"/>
          <p:cNvSpPr>
            <a:spLocks noGrp="1"/>
          </p:cNvSpPr>
          <p:nvPr>
            <p:ph idx="1"/>
          </p:nvPr>
        </p:nvSpPr>
        <p:spPr>
          <a:xfrm>
            <a:off x="838200" y="1545996"/>
            <a:ext cx="10515600" cy="4630967"/>
          </a:xfrm>
        </p:spPr>
        <p:txBody>
          <a:bodyPr/>
          <a:lstStyle/>
          <a:p>
            <a:r>
              <a:rPr lang="en-US" b="1" dirty="0"/>
              <a:t>WCAG Overview </a:t>
            </a:r>
            <a:r>
              <a:rPr lang="en-US" dirty="0"/>
              <a:t>(https://www.w3.org/WAI/intro/wcag) </a:t>
            </a:r>
          </a:p>
          <a:p>
            <a:r>
              <a:rPr lang="en-US" b="1" dirty="0" err="1"/>
              <a:t>WebAIM</a:t>
            </a:r>
            <a:r>
              <a:rPr lang="en-US" dirty="0"/>
              <a:t> (http://webaim.org/) </a:t>
            </a:r>
          </a:p>
          <a:p>
            <a:r>
              <a:rPr lang="en-US" b="1" dirty="0"/>
              <a:t>Web Accessibility Evaluation Tool </a:t>
            </a:r>
            <a:r>
              <a:rPr lang="en-US" dirty="0"/>
              <a:t>(WAVE by </a:t>
            </a:r>
            <a:r>
              <a:rPr lang="en-US" dirty="0" err="1"/>
              <a:t>WebAIM</a:t>
            </a:r>
            <a:r>
              <a:rPr lang="en-US" dirty="0"/>
              <a:t>) (http://wave.webaim.org/) </a:t>
            </a:r>
          </a:p>
          <a:p>
            <a:r>
              <a:rPr lang="en-US" b="1" dirty="0"/>
              <a:t>Functional Accessibility Evaluator (FAE) by University of Illinois </a:t>
            </a:r>
            <a:r>
              <a:rPr lang="en-US" dirty="0"/>
              <a:t>(https://fae.disability.illinois.edu/) </a:t>
            </a:r>
          </a:p>
          <a:p>
            <a:r>
              <a:rPr lang="en-US" b="1" dirty="0"/>
              <a:t>Dos and Don’ts on Designing for Accessibility Posters </a:t>
            </a:r>
            <a:r>
              <a:rPr lang="en-US" dirty="0"/>
              <a:t>(https://accessibility.blog.gov.uk/2016/09/02/dos-and-donts-on-designing-for-accessibility/)</a:t>
            </a:r>
          </a:p>
        </p:txBody>
      </p:sp>
      <p:sp>
        <p:nvSpPr>
          <p:cNvPr id="4" name="Slide Number Placeholder 3"/>
          <p:cNvSpPr>
            <a:spLocks noGrp="1"/>
          </p:cNvSpPr>
          <p:nvPr>
            <p:ph type="sldNum" sz="quarter" idx="12"/>
          </p:nvPr>
        </p:nvSpPr>
        <p:spPr/>
        <p:txBody>
          <a:bodyPr/>
          <a:lstStyle/>
          <a:p>
            <a:fld id="{DCB89356-2223-40A3-854D-9E858CF67969}" type="slidenum">
              <a:rPr lang="en-US" smtClean="0"/>
              <a:t>39</a:t>
            </a:fld>
            <a:endParaRPr lang="en-US"/>
          </a:p>
        </p:txBody>
      </p:sp>
    </p:spTree>
    <p:extLst>
      <p:ext uri="{BB962C8B-B14F-4D97-AF65-F5344CB8AC3E}">
        <p14:creationId xmlns:p14="http://schemas.microsoft.com/office/powerpoint/2010/main" val="95762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What is Web Accessibility</a:t>
            </a:r>
            <a:endParaRPr lang="en-US" dirty="0">
              <a:solidFill>
                <a:srgbClr val="FF0000"/>
              </a:solidFill>
            </a:endParaRPr>
          </a:p>
        </p:txBody>
      </p:sp>
      <p:sp>
        <p:nvSpPr>
          <p:cNvPr id="3" name="Content Placeholder 2"/>
          <p:cNvSpPr>
            <a:spLocks noGrp="1"/>
          </p:cNvSpPr>
          <p:nvPr>
            <p:ph idx="1"/>
          </p:nvPr>
        </p:nvSpPr>
        <p:spPr>
          <a:xfrm>
            <a:off x="838200" y="1690688"/>
            <a:ext cx="10254916" cy="4866290"/>
          </a:xfrm>
        </p:spPr>
        <p:txBody>
          <a:bodyPr>
            <a:noAutofit/>
          </a:bodyPr>
          <a:lstStyle/>
          <a:p>
            <a:pPr>
              <a:spcBef>
                <a:spcPts val="1800"/>
              </a:spcBef>
              <a:buFont typeface="Wingdings" panose="05000000000000000000" pitchFamily="2" charset="2"/>
              <a:buChar char="§"/>
            </a:pPr>
            <a:r>
              <a:rPr lang="en-US" sz="2400" dirty="0"/>
              <a:t>Web accessibility means that websites, tools, and technologies are designed and developed so that people with disabilities can use them. </a:t>
            </a:r>
          </a:p>
          <a:p>
            <a:pPr>
              <a:spcBef>
                <a:spcPts val="1800"/>
              </a:spcBef>
              <a:buFont typeface="Wingdings" panose="05000000000000000000" pitchFamily="2" charset="2"/>
              <a:buChar char="§"/>
            </a:pPr>
            <a:r>
              <a:rPr lang="en-US" sz="2400" dirty="0"/>
              <a:t>Web accessibility encompasses all disabilities that affect access to the Web, including:</a:t>
            </a:r>
          </a:p>
          <a:p>
            <a:pPr lvl="1">
              <a:spcBef>
                <a:spcPts val="600"/>
              </a:spcBef>
            </a:pPr>
            <a:r>
              <a:rPr lang="en-US" sz="2000" dirty="0"/>
              <a:t>auditory </a:t>
            </a:r>
          </a:p>
          <a:p>
            <a:pPr lvl="1">
              <a:spcBef>
                <a:spcPts val="600"/>
              </a:spcBef>
            </a:pPr>
            <a:r>
              <a:rPr lang="en-US" sz="2000" dirty="0"/>
              <a:t>cognitive</a:t>
            </a:r>
          </a:p>
          <a:p>
            <a:pPr lvl="1">
              <a:spcBef>
                <a:spcPts val="600"/>
              </a:spcBef>
            </a:pPr>
            <a:r>
              <a:rPr lang="en-US" sz="2000" dirty="0"/>
              <a:t>neurological</a:t>
            </a:r>
          </a:p>
          <a:p>
            <a:pPr lvl="1">
              <a:spcBef>
                <a:spcPts val="600"/>
              </a:spcBef>
            </a:pPr>
            <a:r>
              <a:rPr lang="en-US" sz="2000" dirty="0"/>
              <a:t>physical</a:t>
            </a:r>
          </a:p>
          <a:p>
            <a:pPr lvl="1">
              <a:spcBef>
                <a:spcPts val="600"/>
              </a:spcBef>
            </a:pPr>
            <a:r>
              <a:rPr lang="en-US" sz="2000" dirty="0"/>
              <a:t>speech</a:t>
            </a:r>
          </a:p>
          <a:p>
            <a:pPr lvl="1">
              <a:spcBef>
                <a:spcPts val="600"/>
              </a:spcBef>
            </a:pPr>
            <a:r>
              <a:rPr lang="en-US" sz="2000" dirty="0"/>
              <a:t>visual</a:t>
            </a:r>
          </a:p>
          <a:p>
            <a:endParaRPr lang="en-US" sz="2400" dirty="0"/>
          </a:p>
        </p:txBody>
      </p:sp>
      <p:sp>
        <p:nvSpPr>
          <p:cNvPr id="4" name="Slide Number Placeholder 3"/>
          <p:cNvSpPr>
            <a:spLocks noGrp="1"/>
          </p:cNvSpPr>
          <p:nvPr>
            <p:ph type="sldNum" sz="quarter" idx="12"/>
          </p:nvPr>
        </p:nvSpPr>
        <p:spPr/>
        <p:txBody>
          <a:bodyPr/>
          <a:lstStyle/>
          <a:p>
            <a:fld id="{DCB89356-2223-40A3-854D-9E858CF67969}" type="slidenum">
              <a:rPr lang="en-US" smtClean="0"/>
              <a:t>4</a:t>
            </a:fld>
            <a:endParaRPr lang="en-US"/>
          </a:p>
        </p:txBody>
      </p:sp>
      <p:pic>
        <p:nvPicPr>
          <p:cNvPr id="5"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46117" y="4415590"/>
            <a:ext cx="2986578" cy="18378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8005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164910" cy="1325563"/>
          </a:xfrm>
        </p:spPr>
        <p:txBody>
          <a:bodyPr/>
          <a:lstStyle/>
          <a:p>
            <a:r>
              <a:rPr lang="en-US" altLang="zh-CN" b="1" dirty="0"/>
              <a:t>Try</a:t>
            </a:r>
            <a:r>
              <a:rPr lang="en-US" altLang="zh-CN" dirty="0"/>
              <a:t> search.illinoisstate.edu with </a:t>
            </a:r>
            <a:r>
              <a:rPr lang="en-US" b="1" dirty="0"/>
              <a:t>Web Accessibility Evaluation Tool</a:t>
            </a:r>
            <a:endParaRPr lang="en-US" dirty="0"/>
          </a:p>
        </p:txBody>
      </p:sp>
      <p:sp>
        <p:nvSpPr>
          <p:cNvPr id="3" name="Content Placeholder 2"/>
          <p:cNvSpPr>
            <a:spLocks noGrp="1"/>
          </p:cNvSpPr>
          <p:nvPr>
            <p:ph idx="1"/>
          </p:nvPr>
        </p:nvSpPr>
        <p:spPr>
          <a:xfrm>
            <a:off x="838199" y="1671101"/>
            <a:ext cx="10515600" cy="4351338"/>
          </a:xfrm>
        </p:spPr>
        <p:txBody>
          <a:bodyPr/>
          <a:lstStyle/>
          <a:p>
            <a:pPr marL="0" indent="0">
              <a:buNone/>
            </a:pPr>
            <a:r>
              <a:rPr lang="en-US" dirty="0"/>
              <a:t>http://wave.webaim.org/</a:t>
            </a:r>
          </a:p>
        </p:txBody>
      </p:sp>
      <p:sp>
        <p:nvSpPr>
          <p:cNvPr id="4" name="Slide Number Placeholder 3"/>
          <p:cNvSpPr>
            <a:spLocks noGrp="1"/>
          </p:cNvSpPr>
          <p:nvPr>
            <p:ph type="sldNum" sz="quarter" idx="12"/>
          </p:nvPr>
        </p:nvSpPr>
        <p:spPr/>
        <p:txBody>
          <a:bodyPr/>
          <a:lstStyle/>
          <a:p>
            <a:fld id="{DCB89356-2223-40A3-854D-9E858CF67969}" type="slidenum">
              <a:rPr lang="en-US" smtClean="0"/>
              <a:t>40</a:t>
            </a:fld>
            <a:endParaRPr lang="en-US"/>
          </a:p>
        </p:txBody>
      </p:sp>
      <p:pic>
        <p:nvPicPr>
          <p:cNvPr id="5" name="Picture 4">
            <a:extLst>
              <a:ext uri="{FF2B5EF4-FFF2-40B4-BE49-F238E27FC236}">
                <a16:creationId xmlns:a16="http://schemas.microsoft.com/office/drawing/2014/main" id="{9BBCD40C-DF73-4338-BC40-AA331443E2BD}"/>
              </a:ext>
            </a:extLst>
          </p:cNvPr>
          <p:cNvPicPr>
            <a:picLocks noChangeAspect="1"/>
          </p:cNvPicPr>
          <p:nvPr/>
        </p:nvPicPr>
        <p:blipFill>
          <a:blip r:embed="rId3"/>
          <a:stretch>
            <a:fillRect/>
          </a:stretch>
        </p:blipFill>
        <p:spPr>
          <a:xfrm>
            <a:off x="3242524" y="2119939"/>
            <a:ext cx="5706950" cy="4259610"/>
          </a:xfrm>
          <a:prstGeom prst="rect">
            <a:avLst/>
          </a:prstGeom>
        </p:spPr>
      </p:pic>
    </p:spTree>
    <p:extLst>
      <p:ext uri="{BB962C8B-B14F-4D97-AF65-F5344CB8AC3E}">
        <p14:creationId xmlns:p14="http://schemas.microsoft.com/office/powerpoint/2010/main" val="1721883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b="1" dirty="0"/>
              <a:t>An example -D</a:t>
            </a:r>
            <a:r>
              <a:rPr lang="en-US" b="1" dirty="0"/>
              <a:t>yslexia</a:t>
            </a:r>
          </a:p>
        </p:txBody>
      </p:sp>
      <p:sp>
        <p:nvSpPr>
          <p:cNvPr id="3" name="Content Placeholder 2"/>
          <p:cNvSpPr>
            <a:spLocks noGrp="1"/>
          </p:cNvSpPr>
          <p:nvPr>
            <p:ph idx="1"/>
          </p:nvPr>
        </p:nvSpPr>
        <p:spPr>
          <a:xfrm>
            <a:off x="5522751" y="1541820"/>
            <a:ext cx="6314114" cy="4963399"/>
          </a:xfrm>
        </p:spPr>
        <p:txBody>
          <a:bodyPr>
            <a:normAutofit fontScale="92500"/>
          </a:bodyPr>
          <a:lstStyle/>
          <a:p>
            <a:pPr>
              <a:spcBef>
                <a:spcPts val="1800"/>
              </a:spcBef>
            </a:pPr>
            <a:r>
              <a:rPr lang="en-US" sz="3200" dirty="0"/>
              <a:t>For people who have dyslexia or have low vision, reduce the reading load. </a:t>
            </a:r>
          </a:p>
          <a:p>
            <a:pPr>
              <a:spcBef>
                <a:spcPts val="1800"/>
              </a:spcBef>
            </a:pPr>
            <a:r>
              <a:rPr lang="en-US" sz="3200" dirty="0"/>
              <a:t>For example, they may benefit from familiar sans serif fonts, such as Arial or Calibri. </a:t>
            </a:r>
          </a:p>
          <a:p>
            <a:pPr>
              <a:spcBef>
                <a:spcPts val="1800"/>
              </a:spcBef>
            </a:pPr>
            <a:r>
              <a:rPr lang="en-US" sz="3200" dirty="0"/>
              <a:t>Avoid using all capital letters and excessive italics or underlines.</a:t>
            </a:r>
          </a:p>
          <a:p>
            <a:pPr>
              <a:spcBef>
                <a:spcPts val="1800"/>
              </a:spcBef>
            </a:pPr>
            <a:r>
              <a:rPr lang="en-US" sz="3200" dirty="0"/>
              <a:t>Include ample white space between sentences and paragraphs.</a:t>
            </a:r>
          </a:p>
        </p:txBody>
      </p:sp>
      <p:sp>
        <p:nvSpPr>
          <p:cNvPr id="4" name="Slide Number Placeholder 3"/>
          <p:cNvSpPr>
            <a:spLocks noGrp="1"/>
          </p:cNvSpPr>
          <p:nvPr>
            <p:ph type="sldNum" sz="quarter" idx="12"/>
          </p:nvPr>
        </p:nvSpPr>
        <p:spPr/>
        <p:txBody>
          <a:bodyPr/>
          <a:lstStyle/>
          <a:p>
            <a:fld id="{DCB89356-2223-40A3-854D-9E858CF67969}" type="slidenum">
              <a:rPr lang="en-US" smtClean="0"/>
              <a:t>5</a:t>
            </a:fld>
            <a:endParaRPr lang="en-US"/>
          </a:p>
        </p:txBody>
      </p:sp>
      <p:pic>
        <p:nvPicPr>
          <p:cNvPr id="2050"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967525"/>
            <a:ext cx="4365925" cy="27242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3380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838200" y="1963237"/>
            <a:ext cx="10515600" cy="4351338"/>
          </a:xfrm>
        </p:spPr>
        <p:txBody>
          <a:bodyPr/>
          <a:lstStyle/>
          <a:p>
            <a:endParaRPr lang="en-US" dirty="0"/>
          </a:p>
        </p:txBody>
      </p:sp>
      <p:sp>
        <p:nvSpPr>
          <p:cNvPr id="4" name="Slide Number Placeholder 3"/>
          <p:cNvSpPr>
            <a:spLocks noGrp="1"/>
          </p:cNvSpPr>
          <p:nvPr>
            <p:ph type="sldNum" sz="quarter" idx="12"/>
          </p:nvPr>
        </p:nvSpPr>
        <p:spPr/>
        <p:txBody>
          <a:bodyPr/>
          <a:lstStyle/>
          <a:p>
            <a:fld id="{DCB89356-2223-40A3-854D-9E858CF67969}" type="slidenum">
              <a:rPr lang="en-US" smtClean="0"/>
              <a:t>6</a:t>
            </a:fld>
            <a:endParaRPr lang="en-US"/>
          </a:p>
        </p:txBody>
      </p:sp>
      <p:pic>
        <p:nvPicPr>
          <p:cNvPr id="5" name="Picture 4"/>
          <p:cNvPicPr>
            <a:picLocks noChangeAspect="1"/>
          </p:cNvPicPr>
          <p:nvPr/>
        </p:nvPicPr>
        <p:blipFill>
          <a:blip r:embed="rId3"/>
          <a:stretch>
            <a:fillRect/>
          </a:stretch>
        </p:blipFill>
        <p:spPr>
          <a:xfrm>
            <a:off x="1369292" y="637674"/>
            <a:ext cx="8863566" cy="5234320"/>
          </a:xfrm>
          <a:prstGeom prst="rect">
            <a:avLst/>
          </a:prstGeom>
        </p:spPr>
      </p:pic>
      <p:sp>
        <p:nvSpPr>
          <p:cNvPr id="6" name="Rectangle 5"/>
          <p:cNvSpPr/>
          <p:nvPr/>
        </p:nvSpPr>
        <p:spPr>
          <a:xfrm>
            <a:off x="942473" y="6217792"/>
            <a:ext cx="9982200" cy="369332"/>
          </a:xfrm>
          <a:prstGeom prst="rect">
            <a:avLst/>
          </a:prstGeom>
        </p:spPr>
        <p:txBody>
          <a:bodyPr wrap="square">
            <a:spAutoFit/>
          </a:bodyPr>
          <a:lstStyle/>
          <a:p>
            <a:r>
              <a:rPr lang="en-US" dirty="0">
                <a:hlinkClick r:id="rId4"/>
              </a:rPr>
              <a:t>https://disabilitycompendium.org/sites/default/files/user-uploads/2017_AnnualReport_2017_FINAL.pdf</a:t>
            </a:r>
            <a:endParaRPr lang="en-US" dirty="0"/>
          </a:p>
        </p:txBody>
      </p:sp>
    </p:spTree>
    <p:extLst>
      <p:ext uri="{BB962C8B-B14F-4D97-AF65-F5344CB8AC3E}">
        <p14:creationId xmlns:p14="http://schemas.microsoft.com/office/powerpoint/2010/main" val="944838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Web accessibility also benefits people </a:t>
            </a:r>
            <a:r>
              <a:rPr lang="en-US" b="1" i="1" dirty="0"/>
              <a:t>without</a:t>
            </a:r>
            <a:r>
              <a:rPr lang="en-US" b="1" dirty="0"/>
              <a:t> disabilities</a:t>
            </a:r>
          </a:p>
        </p:txBody>
      </p:sp>
      <p:sp>
        <p:nvSpPr>
          <p:cNvPr id="3" name="Content Placeholder 2"/>
          <p:cNvSpPr>
            <a:spLocks noGrp="1"/>
          </p:cNvSpPr>
          <p:nvPr>
            <p:ph idx="1"/>
          </p:nvPr>
        </p:nvSpPr>
        <p:spPr/>
        <p:txBody>
          <a:bodyPr/>
          <a:lstStyle/>
          <a:p>
            <a:r>
              <a:rPr lang="en-US" dirty="0"/>
              <a:t>Older people with changing abilities due to ageing</a:t>
            </a:r>
          </a:p>
          <a:p>
            <a:r>
              <a:rPr lang="en-US" dirty="0"/>
              <a:t>People with “temporary disabilities” such as a broken arm or lost glasses</a:t>
            </a:r>
          </a:p>
          <a:p>
            <a:r>
              <a:rPr lang="en-US" dirty="0"/>
              <a:t>People with “situational limitations” such as in bright sunlight or in an environment where they cannot listen to audi</a:t>
            </a:r>
            <a:r>
              <a:rPr lang="en-US" altLang="zh-CN" dirty="0"/>
              <a:t>o (e.g., library)</a:t>
            </a:r>
            <a:endParaRPr lang="en-US" dirty="0"/>
          </a:p>
        </p:txBody>
      </p:sp>
      <p:sp>
        <p:nvSpPr>
          <p:cNvPr id="4" name="Slide Number Placeholder 3"/>
          <p:cNvSpPr>
            <a:spLocks noGrp="1"/>
          </p:cNvSpPr>
          <p:nvPr>
            <p:ph type="sldNum" sz="quarter" idx="12"/>
          </p:nvPr>
        </p:nvSpPr>
        <p:spPr/>
        <p:txBody>
          <a:bodyPr/>
          <a:lstStyle/>
          <a:p>
            <a:fld id="{DCB89356-2223-40A3-854D-9E858CF67969}" type="slidenum">
              <a:rPr lang="en-US" smtClean="0"/>
              <a:t>7</a:t>
            </a:fld>
            <a:endParaRPr lang="en-US"/>
          </a:p>
        </p:txBody>
      </p:sp>
      <p:pic>
        <p:nvPicPr>
          <p:cNvPr id="6" name="Picture 5"/>
          <p:cNvPicPr>
            <a:picLocks noChangeAspect="1"/>
          </p:cNvPicPr>
          <p:nvPr/>
        </p:nvPicPr>
        <p:blipFill>
          <a:blip r:embed="rId3"/>
          <a:stretch>
            <a:fillRect/>
          </a:stretch>
        </p:blipFill>
        <p:spPr>
          <a:xfrm>
            <a:off x="1361647" y="4236537"/>
            <a:ext cx="2650812" cy="2119813"/>
          </a:xfrm>
          <a:prstGeom prst="rect">
            <a:avLst/>
          </a:prstGeom>
        </p:spPr>
      </p:pic>
    </p:spTree>
    <p:extLst>
      <p:ext uri="{BB962C8B-B14F-4D97-AF65-F5344CB8AC3E}">
        <p14:creationId xmlns:p14="http://schemas.microsoft.com/office/powerpoint/2010/main" val="2327066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b="1" dirty="0"/>
              <a:t>Related Act</a:t>
            </a:r>
            <a:endParaRPr lang="en-US" b="1" dirty="0"/>
          </a:p>
        </p:txBody>
      </p:sp>
      <p:sp>
        <p:nvSpPr>
          <p:cNvPr id="3" name="Content Placeholder 2"/>
          <p:cNvSpPr>
            <a:spLocks noGrp="1"/>
          </p:cNvSpPr>
          <p:nvPr>
            <p:ph idx="1"/>
          </p:nvPr>
        </p:nvSpPr>
        <p:spPr>
          <a:xfrm>
            <a:off x="838200" y="1690688"/>
            <a:ext cx="10515600" cy="5380518"/>
          </a:xfrm>
        </p:spPr>
        <p:txBody>
          <a:bodyPr>
            <a:normAutofit/>
          </a:bodyPr>
          <a:lstStyle/>
          <a:p>
            <a:r>
              <a:rPr lang="en-US" sz="3200" dirty="0"/>
              <a:t>Section 508 of the Rehabilitation Act (1973)</a:t>
            </a:r>
          </a:p>
          <a:p>
            <a:pPr lvl="1"/>
            <a:r>
              <a:rPr lang="en-US" sz="2800" dirty="0"/>
              <a:t>Requires </a:t>
            </a:r>
            <a:r>
              <a:rPr lang="en-US" sz="2800" b="1" dirty="0"/>
              <a:t>federal agencies </a:t>
            </a:r>
            <a:r>
              <a:rPr lang="en-US" sz="2800" dirty="0"/>
              <a:t>to make their electronic and digital content accessible to people with disabilities (Revised-January 2018)</a:t>
            </a:r>
          </a:p>
          <a:p>
            <a:pPr lvl="1"/>
            <a:endParaRPr lang="en-US" sz="2800" dirty="0"/>
          </a:p>
          <a:p>
            <a:r>
              <a:rPr lang="en-US" sz="3200" dirty="0"/>
              <a:t>Illinois Information Technology Accessibility Act (2007)</a:t>
            </a:r>
          </a:p>
          <a:p>
            <a:pPr lvl="1"/>
            <a:r>
              <a:rPr lang="en-US" sz="2800" dirty="0"/>
              <a:t>Establishes specific standards and encourages the state of Illinois to address accessibility proactively</a:t>
            </a:r>
          </a:p>
        </p:txBody>
      </p:sp>
      <p:sp>
        <p:nvSpPr>
          <p:cNvPr id="4" name="Slide Number Placeholder 3"/>
          <p:cNvSpPr>
            <a:spLocks noGrp="1"/>
          </p:cNvSpPr>
          <p:nvPr>
            <p:ph type="sldNum" sz="quarter" idx="12"/>
          </p:nvPr>
        </p:nvSpPr>
        <p:spPr/>
        <p:txBody>
          <a:bodyPr/>
          <a:lstStyle/>
          <a:p>
            <a:fld id="{DCB89356-2223-40A3-854D-9E858CF67969}" type="slidenum">
              <a:rPr lang="en-US" smtClean="0"/>
              <a:t>8</a:t>
            </a:fld>
            <a:endParaRPr lang="en-US"/>
          </a:p>
        </p:txBody>
      </p:sp>
    </p:spTree>
    <p:extLst>
      <p:ext uri="{BB962C8B-B14F-4D97-AF65-F5344CB8AC3E}">
        <p14:creationId xmlns:p14="http://schemas.microsoft.com/office/powerpoint/2010/main" val="3962576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b="1" dirty="0"/>
              <a:t>Related Act</a:t>
            </a:r>
            <a:endParaRPr lang="en-US" dirty="0"/>
          </a:p>
        </p:txBody>
      </p:sp>
      <p:sp>
        <p:nvSpPr>
          <p:cNvPr id="3" name="Content Placeholder 2"/>
          <p:cNvSpPr>
            <a:spLocks noGrp="1"/>
          </p:cNvSpPr>
          <p:nvPr>
            <p:ph idx="1"/>
          </p:nvPr>
        </p:nvSpPr>
        <p:spPr>
          <a:xfrm>
            <a:off x="838200" y="1690688"/>
            <a:ext cx="10515600" cy="4486275"/>
          </a:xfrm>
        </p:spPr>
        <p:txBody>
          <a:bodyPr>
            <a:normAutofit/>
          </a:bodyPr>
          <a:lstStyle/>
          <a:p>
            <a:pPr>
              <a:spcBef>
                <a:spcPts val="1200"/>
              </a:spcBef>
            </a:pPr>
            <a:r>
              <a:rPr lang="en-US" sz="3200" dirty="0"/>
              <a:t>Americans with Disabilities Act (1990) </a:t>
            </a:r>
          </a:p>
          <a:p>
            <a:pPr lvl="1">
              <a:spcBef>
                <a:spcPts val="1200"/>
              </a:spcBef>
            </a:pPr>
            <a:r>
              <a:rPr lang="en-US" sz="2800" dirty="0"/>
              <a:t>Prohibits discrimination on the basis of disability</a:t>
            </a:r>
            <a:endParaRPr lang="en-US" sz="2800" b="1" dirty="0"/>
          </a:p>
          <a:p>
            <a:pPr lvl="1">
              <a:spcBef>
                <a:spcPts val="1200"/>
              </a:spcBef>
            </a:pPr>
            <a:r>
              <a:rPr lang="en-US" sz="2800" b="1" dirty="0"/>
              <a:t>Title III of the Americans with Disabilities Act</a:t>
            </a:r>
            <a:r>
              <a:rPr lang="en-US" sz="2800" dirty="0"/>
              <a:t> (“</a:t>
            </a:r>
            <a:r>
              <a:rPr lang="en-US" sz="2800" b="1" dirty="0"/>
              <a:t>ADA</a:t>
            </a:r>
            <a:r>
              <a:rPr lang="en-US" sz="2800" dirty="0"/>
              <a:t>”) prohibits discrimination on the basis of disabilities in </a:t>
            </a:r>
          </a:p>
          <a:p>
            <a:pPr lvl="2">
              <a:spcBef>
                <a:spcPts val="1200"/>
              </a:spcBef>
            </a:pPr>
            <a:r>
              <a:rPr lang="en-US" sz="2800" dirty="0"/>
              <a:t>places of public accommodations (such as restaurants, movie theaters, schools, day care facilities, recreation facilities, and doctors' offices)</a:t>
            </a:r>
          </a:p>
          <a:p>
            <a:pPr lvl="2">
              <a:spcBef>
                <a:spcPts val="1200"/>
              </a:spcBef>
            </a:pPr>
            <a:r>
              <a:rPr lang="en-US" sz="2800" dirty="0"/>
              <a:t>commercial facilities (privately owned, nonresidential facilities such as factories, warehouses, or office buildings)</a:t>
            </a:r>
          </a:p>
        </p:txBody>
      </p:sp>
      <p:sp>
        <p:nvSpPr>
          <p:cNvPr id="4" name="Slide Number Placeholder 3"/>
          <p:cNvSpPr>
            <a:spLocks noGrp="1"/>
          </p:cNvSpPr>
          <p:nvPr>
            <p:ph type="sldNum" sz="quarter" idx="12"/>
          </p:nvPr>
        </p:nvSpPr>
        <p:spPr/>
        <p:txBody>
          <a:bodyPr/>
          <a:lstStyle/>
          <a:p>
            <a:fld id="{DCB89356-2223-40A3-854D-9E858CF67969}" type="slidenum">
              <a:rPr lang="en-US" smtClean="0"/>
              <a:t>9</a:t>
            </a:fld>
            <a:endParaRPr lang="en-US"/>
          </a:p>
        </p:txBody>
      </p:sp>
      <p:sp>
        <p:nvSpPr>
          <p:cNvPr id="5" name="Rectangle 4"/>
          <p:cNvSpPr/>
          <p:nvPr/>
        </p:nvSpPr>
        <p:spPr>
          <a:xfrm>
            <a:off x="1177922" y="6311900"/>
            <a:ext cx="3829638" cy="369332"/>
          </a:xfrm>
          <a:prstGeom prst="rect">
            <a:avLst/>
          </a:prstGeom>
        </p:spPr>
        <p:txBody>
          <a:bodyPr wrap="none">
            <a:spAutoFit/>
          </a:bodyPr>
          <a:lstStyle/>
          <a:p>
            <a:r>
              <a:rPr lang="en-US" dirty="0">
                <a:hlinkClick r:id="rId3"/>
              </a:rPr>
              <a:t>https://www.ada.gov/ada_title_III.htm</a:t>
            </a:r>
            <a:endParaRPr lang="en-US" dirty="0"/>
          </a:p>
        </p:txBody>
      </p:sp>
    </p:spTree>
    <p:extLst>
      <p:ext uri="{BB962C8B-B14F-4D97-AF65-F5344CB8AC3E}">
        <p14:creationId xmlns:p14="http://schemas.microsoft.com/office/powerpoint/2010/main" val="29200163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11688</TotalTime>
  <Words>2844</Words>
  <Application>Microsoft Office PowerPoint</Application>
  <PresentationFormat>Widescreen</PresentationFormat>
  <Paragraphs>319</Paragraphs>
  <Slides>40</Slides>
  <Notes>39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Arial</vt:lpstr>
      <vt:lpstr>Calibri</vt:lpstr>
      <vt:lpstr>Calibri Light</vt:lpstr>
      <vt:lpstr>Noto Sans</vt:lpstr>
      <vt:lpstr>Roboto</vt:lpstr>
      <vt:lpstr>Wingdings</vt:lpstr>
      <vt:lpstr>Office Theme</vt:lpstr>
      <vt:lpstr>Web Accessibility</vt:lpstr>
      <vt:lpstr>Today’s Content</vt:lpstr>
      <vt:lpstr>PowerPoint Presentation</vt:lpstr>
      <vt:lpstr>What is Web Accessibility</vt:lpstr>
      <vt:lpstr>An example -Dyslexia</vt:lpstr>
      <vt:lpstr>PowerPoint Presentation</vt:lpstr>
      <vt:lpstr>Web accessibility also benefits people without disabilities</vt:lpstr>
      <vt:lpstr>Related Act</vt:lpstr>
      <vt:lpstr>Related Act</vt:lpstr>
      <vt:lpstr>Nation’s First Website Accessibility ADA Trial (July 12, 2016)</vt:lpstr>
      <vt:lpstr>Number Of Federal Website Accessibility Lawsuits Nearly Triple, Exceeding 2250 in 2018</vt:lpstr>
      <vt:lpstr>PowerPoint Presentation</vt:lpstr>
      <vt:lpstr>WCAG (Web Content Accessibility Guidelines)</vt:lpstr>
      <vt:lpstr>WCAG 2.0 and 2.1</vt:lpstr>
      <vt:lpstr>WCAG 2.0 is ISO/IEC 40500</vt:lpstr>
      <vt:lpstr>WCAG 2.0 Has 4 Principles</vt:lpstr>
      <vt:lpstr>1 Perceivable-Information and user interface components must be presentable to users in ways they can perceive.</vt:lpstr>
      <vt:lpstr>Guideline 1.1 Provide text alternatives for all non-text content </vt:lpstr>
      <vt:lpstr>Screen reader alt attribute accessibility test</vt:lpstr>
      <vt:lpstr>Guideline 1.2 Provide synchronized alternatives for multimedia</vt:lpstr>
      <vt:lpstr>YouTube Automatic Caption FAIL</vt:lpstr>
      <vt:lpstr>PowerPoint Presentation</vt:lpstr>
      <vt:lpstr>1.4 Make it easier for users to see and hear content including separating foreground from background </vt:lpstr>
      <vt:lpstr>2 Operable</vt:lpstr>
      <vt:lpstr>2.1 Make all functionality available from a keyboard</vt:lpstr>
      <vt:lpstr>2.2 Provide users enough time to read and use content</vt:lpstr>
      <vt:lpstr>Auto-Forwarding Carousels and Accordions Annoy Users and Reduce Visibility</vt:lpstr>
      <vt:lpstr>Banner blindness</vt:lpstr>
      <vt:lpstr>Image Carousels – Why You Shouldn’t Use Them</vt:lpstr>
      <vt:lpstr>The Unbearable Inaccessibility of Slideshows</vt:lpstr>
      <vt:lpstr>The Unbearable Inaccessibility of Slideshows</vt:lpstr>
      <vt:lpstr>2.3 Do not design content in a way that is known to cause seizures</vt:lpstr>
      <vt:lpstr>PowerPoint Presentation</vt:lpstr>
      <vt:lpstr>3 Understandable</vt:lpstr>
      <vt:lpstr>Creating Accessible Tables </vt:lpstr>
      <vt:lpstr>HTML markup for tables</vt:lpstr>
      <vt:lpstr>Why it is necessary to define the language of your page?</vt:lpstr>
      <vt:lpstr>4 Robust</vt:lpstr>
      <vt:lpstr>Online Resources</vt:lpstr>
      <vt:lpstr>Try search.illinoisstate.edu with Web Accessibility Evaluation Tool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Accessibility</dc:title>
  <dc:creator>Lai, Jianwei</dc:creator>
  <cp:lastModifiedBy>Agyemang, Eric</cp:lastModifiedBy>
  <cp:revision>108</cp:revision>
  <cp:lastPrinted>2019-04-08T18:59:39Z</cp:lastPrinted>
  <dcterms:created xsi:type="dcterms:W3CDTF">2018-11-01T21:06:17Z</dcterms:created>
  <dcterms:modified xsi:type="dcterms:W3CDTF">2022-11-30T19:05:14Z</dcterms:modified>
</cp:coreProperties>
</file>

<file path=docProps/thumbnail.jpeg>
</file>